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y="5143500" cx="9144000"/>
  <p:notesSz cx="6858000" cy="9144000"/>
  <p:embeddedFontLst>
    <p:embeddedFont>
      <p:font typeface="Tahoma"/>
      <p:regular r:id="rId100"/>
      <p:bold r:id="rId101"/>
    </p:embeddedFont>
    <p:embeddedFont>
      <p:font typeface="Permanent Marker"/>
      <p:regular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986A4E1-2C52-4E1A-AD1A-0D8C2A2F65DD}">
  <a:tblStyle styleId="{F986A4E1-2C52-4E1A-AD1A-0D8C2A2F65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2" Type="http://schemas.openxmlformats.org/officeDocument/2006/relationships/font" Target="fonts/PermanentMarker-regular.fntdata"/><Relationship Id="rId101" Type="http://schemas.openxmlformats.org/officeDocument/2006/relationships/font" Target="fonts/Tahoma-bold.fntdata"/><Relationship Id="rId100" Type="http://schemas.openxmlformats.org/officeDocument/2006/relationships/font" Target="fonts/Tahoma-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stevedenning/2018/01/02/why-agile-is-eating-the-world%E2%80%8B%E2%80%8B/#6c9732a24a5b" TargetMode="External"/><Relationship Id="rId3" Type="http://schemas.openxmlformats.org/officeDocument/2006/relationships/hyperlink" Target="https://en.m.wikipedia.org/wiki/List_of_public_corporations_by_market_capitalizat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u="sng">
                <a:solidFill>
                  <a:schemeClr val="hlink"/>
                </a:solidFill>
                <a:hlinkClick r:id="rId2"/>
              </a:rPr>
              <a:t>https://www.forbes.com/sites/stevedenning/2018/01/02/why-agile-is-eating-the-world%E2%80%8B%E2%80%8B/#6c9732a24a5b</a:t>
            </a:r>
            <a:endParaRPr/>
          </a:p>
          <a:p>
            <a:pPr indent="0" lvl="0" marL="0">
              <a:spcBef>
                <a:spcPts val="0"/>
              </a:spcBef>
              <a:spcAft>
                <a:spcPts val="0"/>
              </a:spcAft>
              <a:buNone/>
            </a:pPr>
            <a:r>
              <a:t/>
            </a:r>
            <a:endParaRPr/>
          </a:p>
          <a:p>
            <a:pPr indent="0" lvl="0" marL="0">
              <a:spcBef>
                <a:spcPts val="0"/>
              </a:spcBef>
              <a:spcAft>
                <a:spcPts val="0"/>
              </a:spcAft>
              <a:buNone/>
            </a:pPr>
            <a:r>
              <a:rPr lang="en-GB" u="sng">
                <a:solidFill>
                  <a:schemeClr val="hlink"/>
                </a:solidFill>
                <a:hlinkClick r:id="rId3"/>
              </a:rPr>
              <a:t>https://en.m.wikipedia.org/wiki/List_of_public_corporations_by_market_capitalization</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I saw this tweet the other week and it made me laugh. I can definitely relate, so you have been warned.</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GB"/>
              <a:t>https://twitter.com/Ch33r10/status/917061385279856640</a:t>
            </a:r>
            <a:endParaRPr/>
          </a:p>
        </p:txBody>
      </p:sp>
      <p:sp>
        <p:nvSpPr>
          <p:cNvPr id="153" name="Shape 153"/>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Detectors generate about 300gbps of raw data, 300 mbps after filtering, 27 GB of raw data per day, 25 petabytes per year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Example: automation, blameless culture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Linkedin Post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Hardest, good practice eg. automation or testing</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3" name="Shape 5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9" name="Shape 6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 name="Shape 6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 name="Shape 6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OCST-1.1.1 - sensitive data in user data (build)</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OCST-1.1.8 - recovering stored snapshot (backups)</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OCST-1.3.1 - unprotected IAM access keys (git)</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OCST-1.2.2 - private buckets are public (customer data)</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2" name="Shape 6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Shape 6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7" name="Shape 6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2" name="Shape 6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7" name="Shape 6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2" name="Shape 6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0" name="Shape 7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1"/>
        </a:solidFill>
      </p:bgPr>
    </p:bg>
    <p:spTree>
      <p:nvGrpSpPr>
        <p:cNvPr id="53" name="Shape 53"/>
        <p:cNvGrpSpPr/>
        <p:nvPr/>
      </p:nvGrpSpPr>
      <p:grpSpPr>
        <a:xfrm>
          <a:off x="0" y="0"/>
          <a:ext cx="0" cy="0"/>
          <a:chOff x="0" y="0"/>
          <a:chExt cx="0" cy="0"/>
        </a:xfrm>
      </p:grpSpPr>
      <p:pic>
        <p:nvPicPr>
          <p:cNvPr id="54" name="Shape 54"/>
          <p:cNvPicPr preferRelativeResize="0"/>
          <p:nvPr/>
        </p:nvPicPr>
        <p:blipFill rotWithShape="1">
          <a:blip r:embed="rId2">
            <a:alphaModFix/>
          </a:blip>
          <a:srcRect b="0" l="0" r="0" t="0"/>
          <a:stretch/>
        </p:blipFill>
        <p:spPr>
          <a:xfrm>
            <a:off x="0" y="7975"/>
            <a:ext cx="9135880" cy="5115897"/>
          </a:xfrm>
          <a:prstGeom prst="rect">
            <a:avLst/>
          </a:prstGeom>
          <a:noFill/>
          <a:ln>
            <a:noFill/>
          </a:ln>
        </p:spPr>
      </p:pic>
      <p:grpSp>
        <p:nvGrpSpPr>
          <p:cNvPr id="55" name="Shape 55"/>
          <p:cNvGrpSpPr/>
          <p:nvPr/>
        </p:nvGrpSpPr>
        <p:grpSpPr>
          <a:xfrm>
            <a:off x="5932965" y="4534589"/>
            <a:ext cx="2854800" cy="281925"/>
            <a:chOff x="7995684" y="6046119"/>
            <a:chExt cx="3806400" cy="375900"/>
          </a:xfrm>
        </p:grpSpPr>
        <p:sp>
          <p:nvSpPr>
            <p:cNvPr id="56" name="Shape 56"/>
            <p:cNvSpPr/>
            <p:nvPr/>
          </p:nvSpPr>
          <p:spPr>
            <a:xfrm>
              <a:off x="7995684" y="6046119"/>
              <a:ext cx="3806400" cy="375900"/>
            </a:xfrm>
            <a:prstGeom prst="rect">
              <a:avLst/>
            </a:prstGeom>
            <a:solidFill>
              <a:srgbClr val="47B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grpSp>
          <p:nvGrpSpPr>
            <p:cNvPr id="57" name="Shape 57"/>
            <p:cNvGrpSpPr/>
            <p:nvPr/>
          </p:nvGrpSpPr>
          <p:grpSpPr>
            <a:xfrm>
              <a:off x="8170295" y="6067385"/>
              <a:ext cx="3631647" cy="307800"/>
              <a:chOff x="-103650" y="516818"/>
              <a:chExt cx="3474595" cy="307800"/>
            </a:xfrm>
          </p:grpSpPr>
          <p:sp>
            <p:nvSpPr>
              <p:cNvPr id="58" name="Shape 58"/>
              <p:cNvSpPr txBox="1"/>
              <p:nvPr/>
            </p:nvSpPr>
            <p:spPr>
              <a:xfrm>
                <a:off x="146845" y="516818"/>
                <a:ext cx="3224100" cy="30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GB" sz="1100" u="none" cap="none" strike="noStrike">
                    <a:solidFill>
                      <a:schemeClr val="lt1"/>
                    </a:solidFill>
                    <a:latin typeface="Tahoma"/>
                    <a:ea typeface="Tahoma"/>
                    <a:cs typeface="Tahoma"/>
                    <a:sym typeface="Tahoma"/>
                  </a:rPr>
                  <a:t>Join the conversation #DevSecCon</a:t>
                </a:r>
                <a:endParaRPr b="1" i="0" sz="1100" u="none" cap="none" strike="noStrike">
                  <a:solidFill>
                    <a:schemeClr val="lt1"/>
                  </a:solidFill>
                  <a:latin typeface="Tahoma"/>
                  <a:ea typeface="Tahoma"/>
                  <a:cs typeface="Tahoma"/>
                  <a:sym typeface="Tahoma"/>
                </a:endParaRPr>
              </a:p>
            </p:txBody>
          </p:sp>
          <p:pic>
            <p:nvPicPr>
              <p:cNvPr id="59" name="Shape 59"/>
              <p:cNvPicPr preferRelativeResize="0"/>
              <p:nvPr/>
            </p:nvPicPr>
            <p:blipFill rotWithShape="1">
              <a:blip r:embed="rId3">
                <a:alphaModFix/>
              </a:blip>
              <a:srcRect b="0" l="0" r="0" t="0"/>
              <a:stretch/>
            </p:blipFill>
            <p:spPr>
              <a:xfrm>
                <a:off x="-103650" y="558922"/>
                <a:ext cx="252000" cy="252000"/>
              </a:xfrm>
              <a:prstGeom prst="rect">
                <a:avLst/>
              </a:prstGeom>
              <a:noFill/>
              <a:ln>
                <a:noFill/>
              </a:ln>
            </p:spPr>
          </p:pic>
        </p:grpSp>
      </p:grpSp>
      <p:sp>
        <p:nvSpPr>
          <p:cNvPr id="60" name="Shape 60"/>
          <p:cNvSpPr txBox="1"/>
          <p:nvPr>
            <p:ph type="ctrTitle"/>
          </p:nvPr>
        </p:nvSpPr>
        <p:spPr>
          <a:xfrm>
            <a:off x="374069" y="1638396"/>
            <a:ext cx="5567100" cy="1458600"/>
          </a:xfrm>
          <a:prstGeom prst="rect">
            <a:avLst/>
          </a:prstGeom>
          <a:noFill/>
          <a:ln>
            <a:noFill/>
          </a:ln>
        </p:spPr>
        <p:txBody>
          <a:bodyPr anchorCtr="0" anchor="ctr" bIns="68575" lIns="68575" spcFirstLastPara="1" rIns="68575" wrap="square" tIns="68575"/>
          <a:lstStyle>
            <a:lvl1pPr indent="0" lvl="0" marL="0" marR="0" rtl="0" algn="l">
              <a:lnSpc>
                <a:spcPct val="120000"/>
              </a:lnSpc>
              <a:spcBef>
                <a:spcPts val="0"/>
              </a:spcBef>
              <a:spcAft>
                <a:spcPts val="0"/>
              </a:spcAft>
              <a:buClr>
                <a:schemeClr val="lt1"/>
              </a:buClr>
              <a:buSzPts val="1100"/>
              <a:buFont typeface="Tahoma"/>
              <a:buNone/>
              <a:defRPr b="1" i="0" sz="2600" u="none" cap="none" strike="noStrike">
                <a:solidFill>
                  <a:schemeClr val="lt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61" name="Shape 61"/>
          <p:cNvSpPr txBox="1"/>
          <p:nvPr>
            <p:ph idx="1" type="subTitle"/>
          </p:nvPr>
        </p:nvSpPr>
        <p:spPr>
          <a:xfrm>
            <a:off x="374069" y="3209758"/>
            <a:ext cx="5567100" cy="3087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800"/>
              </a:spcBef>
              <a:spcAft>
                <a:spcPts val="0"/>
              </a:spcAft>
              <a:buClr>
                <a:schemeClr val="lt1"/>
              </a:buClr>
              <a:buSzPts val="2100"/>
              <a:buFont typeface="Arial"/>
              <a:buNone/>
              <a:defRPr b="1" i="0" sz="1700" u="none" cap="none" strike="noStrike">
                <a:solidFill>
                  <a:schemeClr val="lt1"/>
                </a:solidFill>
                <a:latin typeface="Tahoma"/>
                <a:ea typeface="Tahoma"/>
                <a:cs typeface="Tahoma"/>
                <a:sym typeface="Tahoma"/>
              </a:defRPr>
            </a:lvl1pPr>
            <a:lvl2pPr indent="0" lvl="1" marL="342900" marR="0" rtl="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Tahoma"/>
                <a:ea typeface="Tahoma"/>
                <a:cs typeface="Tahoma"/>
                <a:sym typeface="Tahoma"/>
              </a:defRPr>
            </a:lvl2pPr>
            <a:lvl3pPr indent="0" lvl="2" marL="685800" marR="0" rtl="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Tahoma"/>
                <a:ea typeface="Tahoma"/>
                <a:cs typeface="Tahoma"/>
                <a:sym typeface="Tahoma"/>
              </a:defRPr>
            </a:lvl3pPr>
            <a:lvl4pPr indent="0" lvl="3" marL="10287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Tahoma"/>
                <a:ea typeface="Tahoma"/>
                <a:cs typeface="Tahoma"/>
                <a:sym typeface="Tahoma"/>
              </a:defRPr>
            </a:lvl4pPr>
            <a:lvl5pPr indent="0" lvl="4" marL="13716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Tahoma"/>
                <a:ea typeface="Tahoma"/>
                <a:cs typeface="Tahoma"/>
                <a:sym typeface="Tahoma"/>
              </a:defRPr>
            </a:lvl5pPr>
            <a:lvl6pPr indent="0" lvl="5" marL="17145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pic>
        <p:nvPicPr>
          <p:cNvPr id="62" name="Shape 62"/>
          <p:cNvPicPr preferRelativeResize="0"/>
          <p:nvPr/>
        </p:nvPicPr>
        <p:blipFill rotWithShape="1">
          <a:blip r:embed="rId4">
            <a:alphaModFix/>
          </a:blip>
          <a:srcRect b="0" l="0" r="0" t="0"/>
          <a:stretch/>
        </p:blipFill>
        <p:spPr>
          <a:xfrm>
            <a:off x="366093" y="257188"/>
            <a:ext cx="2905542" cy="4965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with background">
  <p:cSld name="Title and Content with background">
    <p:spTree>
      <p:nvGrpSpPr>
        <p:cNvPr id="63" name="Shape 63"/>
        <p:cNvGrpSpPr/>
        <p:nvPr/>
      </p:nvGrpSpPr>
      <p:grpSpPr>
        <a:xfrm>
          <a:off x="0" y="0"/>
          <a:ext cx="0" cy="0"/>
          <a:chOff x="0" y="0"/>
          <a:chExt cx="0" cy="0"/>
        </a:xfrm>
      </p:grpSpPr>
      <p:pic>
        <p:nvPicPr>
          <p:cNvPr id="64" name="Shape 64"/>
          <p:cNvPicPr preferRelativeResize="0"/>
          <p:nvPr/>
        </p:nvPicPr>
        <p:blipFill rotWithShape="1">
          <a:blip r:embed="rId2">
            <a:alphaModFix/>
          </a:blip>
          <a:srcRect b="0" l="0" r="0" t="0"/>
          <a:stretch/>
        </p:blipFill>
        <p:spPr>
          <a:xfrm>
            <a:off x="0" y="0"/>
            <a:ext cx="9144000" cy="5120446"/>
          </a:xfrm>
          <a:prstGeom prst="rect">
            <a:avLst/>
          </a:prstGeom>
          <a:noFill/>
          <a:ln>
            <a:noFill/>
          </a:ln>
        </p:spPr>
      </p:pic>
      <p:sp>
        <p:nvSpPr>
          <p:cNvPr id="65" name="Shape 65"/>
          <p:cNvSpPr txBox="1"/>
          <p:nvPr>
            <p:ph type="title"/>
          </p:nvPr>
        </p:nvSpPr>
        <p:spPr>
          <a:xfrm>
            <a:off x="408703" y="273844"/>
            <a:ext cx="83196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rgbClr val="47B8D3"/>
              </a:buClr>
              <a:buSzPts val="1100"/>
              <a:buFont typeface="Tahoma"/>
              <a:buNone/>
              <a:defRPr b="1" i="0" sz="2500" u="none" cap="none" strike="noStrike">
                <a:solidFill>
                  <a:srgbClr val="47B8D3"/>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66" name="Shape 66"/>
          <p:cNvSpPr txBox="1"/>
          <p:nvPr>
            <p:ph idx="1" type="body"/>
          </p:nvPr>
        </p:nvSpPr>
        <p:spPr>
          <a:xfrm>
            <a:off x="408703" y="1369219"/>
            <a:ext cx="83196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rgbClr val="47B8D3"/>
              </a:buClr>
              <a:buSzPts val="2100"/>
              <a:buFont typeface="Arial"/>
              <a:buChar char="•"/>
              <a:defRPr b="0" i="0" sz="2100" u="none" cap="none" strike="noStrike">
                <a:solidFill>
                  <a:srgbClr val="3C3C3B"/>
                </a:solidFill>
                <a:latin typeface="Tahoma"/>
                <a:ea typeface="Tahoma"/>
                <a:cs typeface="Tahoma"/>
                <a:sym typeface="Tahoma"/>
              </a:defRPr>
            </a:lvl1pPr>
            <a:lvl2pPr indent="-342900" lvl="1" marL="914400" marR="0" rtl="0" algn="l">
              <a:lnSpc>
                <a:spcPct val="90000"/>
              </a:lnSpc>
              <a:spcBef>
                <a:spcPts val="400"/>
              </a:spcBef>
              <a:spcAft>
                <a:spcPts val="0"/>
              </a:spcAft>
              <a:buClr>
                <a:srgbClr val="47B8D3"/>
              </a:buClr>
              <a:buSzPts val="1800"/>
              <a:buFont typeface="Arial"/>
              <a:buChar char="•"/>
              <a:defRPr b="0" i="0" sz="1800" u="none" cap="none" strike="noStrike">
                <a:solidFill>
                  <a:srgbClr val="3C3C3B"/>
                </a:solidFill>
                <a:latin typeface="Tahoma"/>
                <a:ea typeface="Tahoma"/>
                <a:cs typeface="Tahoma"/>
                <a:sym typeface="Tahoma"/>
              </a:defRPr>
            </a:lvl2pPr>
            <a:lvl3pPr indent="-323850" lvl="2" marL="1371600" marR="0" rtl="0" algn="l">
              <a:lnSpc>
                <a:spcPct val="90000"/>
              </a:lnSpc>
              <a:spcBef>
                <a:spcPts val="400"/>
              </a:spcBef>
              <a:spcAft>
                <a:spcPts val="0"/>
              </a:spcAft>
              <a:buClr>
                <a:srgbClr val="47B8D3"/>
              </a:buClr>
              <a:buSzPts val="1500"/>
              <a:buFont typeface="Arial"/>
              <a:buChar char="•"/>
              <a:defRPr b="0" i="0" sz="1500" u="none" cap="none" strike="noStrike">
                <a:solidFill>
                  <a:srgbClr val="3C3C3B"/>
                </a:solidFill>
                <a:latin typeface="Tahoma"/>
                <a:ea typeface="Tahoma"/>
                <a:cs typeface="Tahoma"/>
                <a:sym typeface="Tahoma"/>
              </a:defRPr>
            </a:lvl3pPr>
            <a:lvl4pPr indent="-317500" lvl="3" marL="1828800" marR="0" rtl="0" algn="l">
              <a:lnSpc>
                <a:spcPct val="90000"/>
              </a:lnSpc>
              <a:spcBef>
                <a:spcPts val="400"/>
              </a:spcBef>
              <a:spcAft>
                <a:spcPts val="0"/>
              </a:spcAft>
              <a:buClr>
                <a:srgbClr val="47B8D3"/>
              </a:buClr>
              <a:buSzPts val="1400"/>
              <a:buFont typeface="Arial"/>
              <a:buChar char="•"/>
              <a:defRPr b="0" i="0" sz="1400" u="none" cap="none" strike="noStrike">
                <a:solidFill>
                  <a:srgbClr val="3C3C3B"/>
                </a:solidFill>
                <a:latin typeface="Tahoma"/>
                <a:ea typeface="Tahoma"/>
                <a:cs typeface="Tahoma"/>
                <a:sym typeface="Tahoma"/>
              </a:defRPr>
            </a:lvl4pPr>
            <a:lvl5pPr indent="-317500" lvl="4" marL="2286000" marR="0" rtl="0" algn="l">
              <a:lnSpc>
                <a:spcPct val="90000"/>
              </a:lnSpc>
              <a:spcBef>
                <a:spcPts val="400"/>
              </a:spcBef>
              <a:spcAft>
                <a:spcPts val="0"/>
              </a:spcAft>
              <a:buClr>
                <a:srgbClr val="47B8D3"/>
              </a:buClr>
              <a:buSzPts val="1400"/>
              <a:buFont typeface="Arial"/>
              <a:buChar char="•"/>
              <a:defRPr b="0" i="0" sz="1400" u="none" cap="none" strike="noStrike">
                <a:solidFill>
                  <a:srgbClr val="3C3C3B"/>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67" name="Shape 67"/>
          <p:cNvPicPr preferRelativeResize="0"/>
          <p:nvPr/>
        </p:nvPicPr>
        <p:blipFill rotWithShape="1">
          <a:blip r:embed="rId3">
            <a:alphaModFix/>
          </a:blip>
          <a:srcRect b="0" l="0" r="0" t="0"/>
          <a:stretch/>
        </p:blipFill>
        <p:spPr>
          <a:xfrm>
            <a:off x="6812620" y="4636474"/>
            <a:ext cx="2179200" cy="37241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no background">
  <p:cSld name="Title and Content no background">
    <p:spTree>
      <p:nvGrpSpPr>
        <p:cNvPr id="68" name="Shape 68"/>
        <p:cNvGrpSpPr/>
        <p:nvPr/>
      </p:nvGrpSpPr>
      <p:grpSpPr>
        <a:xfrm>
          <a:off x="0" y="0"/>
          <a:ext cx="0" cy="0"/>
          <a:chOff x="0" y="0"/>
          <a:chExt cx="0" cy="0"/>
        </a:xfrm>
      </p:grpSpPr>
      <p:sp>
        <p:nvSpPr>
          <p:cNvPr id="69" name="Shape 69"/>
          <p:cNvSpPr txBox="1"/>
          <p:nvPr>
            <p:ph type="title"/>
          </p:nvPr>
        </p:nvSpPr>
        <p:spPr>
          <a:xfrm>
            <a:off x="408703" y="273844"/>
            <a:ext cx="83196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rgbClr val="47B8D3"/>
              </a:buClr>
              <a:buSzPts val="1100"/>
              <a:buFont typeface="Tahoma"/>
              <a:buNone/>
              <a:defRPr b="1" i="0" sz="2500" u="none" cap="none" strike="noStrike">
                <a:solidFill>
                  <a:srgbClr val="47B8D3"/>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70" name="Shape 70"/>
          <p:cNvSpPr txBox="1"/>
          <p:nvPr>
            <p:ph idx="1" type="body"/>
          </p:nvPr>
        </p:nvSpPr>
        <p:spPr>
          <a:xfrm>
            <a:off x="408703" y="1369219"/>
            <a:ext cx="83196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rgbClr val="47B8D3"/>
              </a:buClr>
              <a:buSzPts val="2100"/>
              <a:buFont typeface="Arial"/>
              <a:buChar char="•"/>
              <a:defRPr b="0" i="0" sz="2100" u="none" cap="none" strike="noStrike">
                <a:solidFill>
                  <a:srgbClr val="3C3C3B"/>
                </a:solidFill>
                <a:latin typeface="Tahoma"/>
                <a:ea typeface="Tahoma"/>
                <a:cs typeface="Tahoma"/>
                <a:sym typeface="Tahoma"/>
              </a:defRPr>
            </a:lvl1pPr>
            <a:lvl2pPr indent="-342900" lvl="1" marL="914400" marR="0" rtl="0" algn="l">
              <a:lnSpc>
                <a:spcPct val="90000"/>
              </a:lnSpc>
              <a:spcBef>
                <a:spcPts val="400"/>
              </a:spcBef>
              <a:spcAft>
                <a:spcPts val="0"/>
              </a:spcAft>
              <a:buClr>
                <a:srgbClr val="47B8D3"/>
              </a:buClr>
              <a:buSzPts val="1800"/>
              <a:buFont typeface="Arial"/>
              <a:buChar char="•"/>
              <a:defRPr b="0" i="0" sz="1800" u="none" cap="none" strike="noStrike">
                <a:solidFill>
                  <a:srgbClr val="3C3C3B"/>
                </a:solidFill>
                <a:latin typeface="Tahoma"/>
                <a:ea typeface="Tahoma"/>
                <a:cs typeface="Tahoma"/>
                <a:sym typeface="Tahoma"/>
              </a:defRPr>
            </a:lvl2pPr>
            <a:lvl3pPr indent="-323850" lvl="2" marL="1371600" marR="0" rtl="0" algn="l">
              <a:lnSpc>
                <a:spcPct val="90000"/>
              </a:lnSpc>
              <a:spcBef>
                <a:spcPts val="400"/>
              </a:spcBef>
              <a:spcAft>
                <a:spcPts val="0"/>
              </a:spcAft>
              <a:buClr>
                <a:srgbClr val="47B8D3"/>
              </a:buClr>
              <a:buSzPts val="1500"/>
              <a:buFont typeface="Arial"/>
              <a:buChar char="•"/>
              <a:defRPr b="0" i="0" sz="1500" u="none" cap="none" strike="noStrike">
                <a:solidFill>
                  <a:srgbClr val="3C3C3B"/>
                </a:solidFill>
                <a:latin typeface="Tahoma"/>
                <a:ea typeface="Tahoma"/>
                <a:cs typeface="Tahoma"/>
                <a:sym typeface="Tahoma"/>
              </a:defRPr>
            </a:lvl3pPr>
            <a:lvl4pPr indent="-317500" lvl="3" marL="1828800" marR="0" rtl="0" algn="l">
              <a:lnSpc>
                <a:spcPct val="90000"/>
              </a:lnSpc>
              <a:spcBef>
                <a:spcPts val="400"/>
              </a:spcBef>
              <a:spcAft>
                <a:spcPts val="0"/>
              </a:spcAft>
              <a:buClr>
                <a:srgbClr val="47B8D3"/>
              </a:buClr>
              <a:buSzPts val="1400"/>
              <a:buFont typeface="Arial"/>
              <a:buChar char="•"/>
              <a:defRPr b="0" i="0" sz="1400" u="none" cap="none" strike="noStrike">
                <a:solidFill>
                  <a:srgbClr val="3C3C3B"/>
                </a:solidFill>
                <a:latin typeface="Tahoma"/>
                <a:ea typeface="Tahoma"/>
                <a:cs typeface="Tahoma"/>
                <a:sym typeface="Tahoma"/>
              </a:defRPr>
            </a:lvl4pPr>
            <a:lvl5pPr indent="-317500" lvl="4" marL="2286000" marR="0" rtl="0" algn="l">
              <a:lnSpc>
                <a:spcPct val="90000"/>
              </a:lnSpc>
              <a:spcBef>
                <a:spcPts val="400"/>
              </a:spcBef>
              <a:spcAft>
                <a:spcPts val="0"/>
              </a:spcAft>
              <a:buClr>
                <a:srgbClr val="47B8D3"/>
              </a:buClr>
              <a:buSzPts val="1400"/>
              <a:buFont typeface="Arial"/>
              <a:buChar char="•"/>
              <a:defRPr b="0" i="0" sz="1400" u="none" cap="none" strike="noStrike">
                <a:solidFill>
                  <a:srgbClr val="3C3C3B"/>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1" name="Shape 71"/>
          <p:cNvPicPr preferRelativeResize="0"/>
          <p:nvPr/>
        </p:nvPicPr>
        <p:blipFill rotWithShape="1">
          <a:blip r:embed="rId2">
            <a:alphaModFix/>
          </a:blip>
          <a:srcRect b="0" l="0" r="0" t="0"/>
          <a:stretch/>
        </p:blipFill>
        <p:spPr>
          <a:xfrm>
            <a:off x="6812620" y="4636474"/>
            <a:ext cx="2179200" cy="37241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lide">
  <p:cSld name="Thank you slide">
    <p:bg>
      <p:bgPr>
        <a:solidFill>
          <a:schemeClr val="lt1"/>
        </a:solidFill>
      </p:bgPr>
    </p:bg>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2">
            <a:alphaModFix/>
          </a:blip>
          <a:srcRect b="0" l="0" r="0" t="0"/>
          <a:stretch/>
        </p:blipFill>
        <p:spPr>
          <a:xfrm>
            <a:off x="1" y="7975"/>
            <a:ext cx="9135880" cy="5115897"/>
          </a:xfrm>
          <a:prstGeom prst="rect">
            <a:avLst/>
          </a:prstGeom>
          <a:noFill/>
          <a:ln>
            <a:noFill/>
          </a:ln>
        </p:spPr>
      </p:pic>
      <p:sp>
        <p:nvSpPr>
          <p:cNvPr id="74" name="Shape 74"/>
          <p:cNvSpPr txBox="1"/>
          <p:nvPr>
            <p:ph type="ctrTitle"/>
          </p:nvPr>
        </p:nvSpPr>
        <p:spPr>
          <a:xfrm>
            <a:off x="2266949" y="1676253"/>
            <a:ext cx="4610100" cy="1791000"/>
          </a:xfrm>
          <a:prstGeom prst="rect">
            <a:avLst/>
          </a:prstGeom>
          <a:noFill/>
          <a:ln>
            <a:noFill/>
          </a:ln>
        </p:spPr>
        <p:txBody>
          <a:bodyPr anchorCtr="0" anchor="ctr" bIns="68575" lIns="68575" spcFirstLastPara="1" rIns="68575" wrap="square" tIns="68575"/>
          <a:lstStyle>
            <a:lvl1pPr indent="0" lvl="0" marL="0" marR="0" rtl="0" algn="ctr">
              <a:lnSpc>
                <a:spcPct val="120000"/>
              </a:lnSpc>
              <a:spcBef>
                <a:spcPts val="0"/>
              </a:spcBef>
              <a:spcAft>
                <a:spcPts val="0"/>
              </a:spcAft>
              <a:buClr>
                <a:schemeClr val="lt1"/>
              </a:buClr>
              <a:buSzPts val="1100"/>
              <a:buFont typeface="Tahoma"/>
              <a:buNone/>
              <a:defRPr b="1" i="0" sz="2600" u="none" cap="none" strike="noStrike">
                <a:solidFill>
                  <a:schemeClr val="lt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grpSp>
        <p:nvGrpSpPr>
          <p:cNvPr id="75" name="Shape 75"/>
          <p:cNvGrpSpPr/>
          <p:nvPr/>
        </p:nvGrpSpPr>
        <p:grpSpPr>
          <a:xfrm>
            <a:off x="5932965" y="4534589"/>
            <a:ext cx="2854800" cy="281925"/>
            <a:chOff x="7995684" y="6046119"/>
            <a:chExt cx="3806400" cy="375900"/>
          </a:xfrm>
        </p:grpSpPr>
        <p:sp>
          <p:nvSpPr>
            <p:cNvPr id="76" name="Shape 76"/>
            <p:cNvSpPr/>
            <p:nvPr/>
          </p:nvSpPr>
          <p:spPr>
            <a:xfrm>
              <a:off x="7995684" y="6046119"/>
              <a:ext cx="3806400" cy="375900"/>
            </a:xfrm>
            <a:prstGeom prst="rect">
              <a:avLst/>
            </a:prstGeom>
            <a:solidFill>
              <a:srgbClr val="47B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grpSp>
          <p:nvGrpSpPr>
            <p:cNvPr id="77" name="Shape 77"/>
            <p:cNvGrpSpPr/>
            <p:nvPr/>
          </p:nvGrpSpPr>
          <p:grpSpPr>
            <a:xfrm>
              <a:off x="8170295" y="6067385"/>
              <a:ext cx="3631647" cy="307800"/>
              <a:chOff x="-103650" y="516818"/>
              <a:chExt cx="3474595" cy="307800"/>
            </a:xfrm>
          </p:grpSpPr>
          <p:sp>
            <p:nvSpPr>
              <p:cNvPr id="78" name="Shape 78"/>
              <p:cNvSpPr txBox="1"/>
              <p:nvPr/>
            </p:nvSpPr>
            <p:spPr>
              <a:xfrm>
                <a:off x="146845" y="516818"/>
                <a:ext cx="3224100" cy="30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GB" sz="1100" u="none" cap="none" strike="noStrike">
                    <a:solidFill>
                      <a:schemeClr val="lt1"/>
                    </a:solidFill>
                    <a:latin typeface="Tahoma"/>
                    <a:ea typeface="Tahoma"/>
                    <a:cs typeface="Tahoma"/>
                    <a:sym typeface="Tahoma"/>
                  </a:rPr>
                  <a:t>Join the conversation #DevSecCon</a:t>
                </a:r>
                <a:endParaRPr b="1" i="0" sz="1100" u="none" cap="none" strike="noStrike">
                  <a:solidFill>
                    <a:schemeClr val="lt1"/>
                  </a:solidFill>
                  <a:latin typeface="Tahoma"/>
                  <a:ea typeface="Tahoma"/>
                  <a:cs typeface="Tahoma"/>
                  <a:sym typeface="Tahoma"/>
                </a:endParaRPr>
              </a:p>
            </p:txBody>
          </p:sp>
          <p:pic>
            <p:nvPicPr>
              <p:cNvPr id="79" name="Shape 79"/>
              <p:cNvPicPr preferRelativeResize="0"/>
              <p:nvPr/>
            </p:nvPicPr>
            <p:blipFill rotWithShape="1">
              <a:blip r:embed="rId3">
                <a:alphaModFix/>
              </a:blip>
              <a:srcRect b="0" l="0" r="0" t="0"/>
              <a:stretch/>
            </p:blipFill>
            <p:spPr>
              <a:xfrm>
                <a:off x="-103650" y="558922"/>
                <a:ext cx="252000" cy="252000"/>
              </a:xfrm>
              <a:prstGeom prst="rect">
                <a:avLst/>
              </a:prstGeom>
              <a:noFill/>
              <a:ln>
                <a:noFill/>
              </a:ln>
            </p:spPr>
          </p:pic>
        </p:grpSp>
      </p:grpSp>
      <p:pic>
        <p:nvPicPr>
          <p:cNvPr id="80" name="Shape 80"/>
          <p:cNvPicPr preferRelativeResize="0"/>
          <p:nvPr/>
        </p:nvPicPr>
        <p:blipFill rotWithShape="1">
          <a:blip r:embed="rId4">
            <a:alphaModFix/>
          </a:blip>
          <a:srcRect b="0" l="0" r="0" t="0"/>
          <a:stretch/>
        </p:blipFill>
        <p:spPr>
          <a:xfrm>
            <a:off x="366093" y="257188"/>
            <a:ext cx="2905542" cy="4965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1" name="Shape 81"/>
        <p:cNvGrpSpPr/>
        <p:nvPr/>
      </p:nvGrpSpPr>
      <p:grpSpPr>
        <a:xfrm>
          <a:off x="0" y="0"/>
          <a:ext cx="0" cy="0"/>
          <a:chOff x="0" y="0"/>
          <a:chExt cx="0" cy="0"/>
        </a:xfrm>
      </p:grpSpPr>
      <p:sp>
        <p:nvSpPr>
          <p:cNvPr id="82" name="Shape 82"/>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45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83" name="Shape 83"/>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Tahoma"/>
                <a:ea typeface="Tahoma"/>
                <a:cs typeface="Tahoma"/>
                <a:sym typeface="Tahoma"/>
              </a:defRPr>
            </a:lvl1pPr>
            <a:lvl2pPr indent="-228600" lvl="1" marL="914400" marR="0" rtl="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Tahoma"/>
                <a:ea typeface="Tahoma"/>
                <a:cs typeface="Tahoma"/>
                <a:sym typeface="Tahoma"/>
              </a:defRPr>
            </a:lvl2pPr>
            <a:lvl3pPr indent="-228600" lvl="2" marL="1371600" marR="0" rtl="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Tahoma"/>
                <a:ea typeface="Tahoma"/>
                <a:cs typeface="Tahoma"/>
                <a:sym typeface="Tahoma"/>
              </a:defRPr>
            </a:lvl3pPr>
            <a:lvl4pPr indent="-228600" lvl="3" marL="18288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Tahoma"/>
                <a:ea typeface="Tahoma"/>
                <a:cs typeface="Tahoma"/>
                <a:sym typeface="Tahoma"/>
              </a:defRPr>
            </a:lvl4pPr>
            <a:lvl5pPr indent="-228600" lvl="4" marL="22860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Tahoma"/>
                <a:ea typeface="Tahoma"/>
                <a:cs typeface="Tahoma"/>
                <a:sym typeface="Tahoma"/>
              </a:defRPr>
            </a:lvl5pPr>
            <a:lvl6pPr indent="-228600" lvl="5" marL="27432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84" name="Shape 84"/>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5" name="Shape 85"/>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Shape 86"/>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7" name="Shape 87"/>
        <p:cNvGrpSpPr/>
        <p:nvPr/>
      </p:nvGrpSpPr>
      <p:grpSpPr>
        <a:xfrm>
          <a:off x="0" y="0"/>
          <a:ext cx="0" cy="0"/>
          <a:chOff x="0" y="0"/>
          <a:chExt cx="0" cy="0"/>
        </a:xfrm>
      </p:grpSpPr>
      <p:sp>
        <p:nvSpPr>
          <p:cNvPr id="88" name="Shape 88"/>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89" name="Shape 8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Shape 90"/>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Shape 91"/>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Shape 92"/>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3" name="Shape 93"/>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4" name="Shape 94"/>
        <p:cNvGrpSpPr/>
        <p:nvPr/>
      </p:nvGrpSpPr>
      <p:grpSpPr>
        <a:xfrm>
          <a:off x="0" y="0"/>
          <a:ext cx="0" cy="0"/>
          <a:chOff x="0" y="0"/>
          <a:chExt cx="0" cy="0"/>
        </a:xfrm>
      </p:grpSpPr>
      <p:sp>
        <p:nvSpPr>
          <p:cNvPr id="95" name="Shape 95"/>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96" name="Shape 96"/>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Tahoma"/>
                <a:ea typeface="Tahoma"/>
                <a:cs typeface="Tahoma"/>
                <a:sym typeface="Tahoma"/>
              </a:defRPr>
            </a:lvl1pPr>
            <a:lvl2pPr indent="-228600" lvl="1" marL="914400" marR="0" rtl="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Tahoma"/>
                <a:ea typeface="Tahoma"/>
                <a:cs typeface="Tahoma"/>
                <a:sym typeface="Tahoma"/>
              </a:defRPr>
            </a:lvl2pPr>
            <a:lvl3pPr indent="-228600" lvl="2" marL="1371600" marR="0" rtl="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Tahoma"/>
                <a:ea typeface="Tahoma"/>
                <a:cs typeface="Tahoma"/>
                <a:sym typeface="Tahoma"/>
              </a:defRPr>
            </a:lvl3pPr>
            <a:lvl4pPr indent="-228600" lvl="3" marL="1828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Tahoma"/>
                <a:ea typeface="Tahoma"/>
                <a:cs typeface="Tahoma"/>
                <a:sym typeface="Tahoma"/>
              </a:defRPr>
            </a:lvl4pPr>
            <a:lvl5pPr indent="-228600" lvl="4" marL="22860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Tahoma"/>
                <a:ea typeface="Tahoma"/>
                <a:cs typeface="Tahoma"/>
                <a:sym typeface="Tahoma"/>
              </a:defRPr>
            </a:lvl5pPr>
            <a:lvl6pPr indent="-228600" lvl="5" marL="27432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97" name="Shape 97"/>
          <p:cNvSpPr txBox="1"/>
          <p:nvPr>
            <p:ph idx="2" type="body"/>
          </p:nvPr>
        </p:nvSpPr>
        <p:spPr>
          <a:xfrm>
            <a:off x="629841" y="1878806"/>
            <a:ext cx="38685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Shape 9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Tahoma"/>
                <a:ea typeface="Tahoma"/>
                <a:cs typeface="Tahoma"/>
                <a:sym typeface="Tahoma"/>
              </a:defRPr>
            </a:lvl1pPr>
            <a:lvl2pPr indent="-228600" lvl="1" marL="914400" marR="0" rtl="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Tahoma"/>
                <a:ea typeface="Tahoma"/>
                <a:cs typeface="Tahoma"/>
                <a:sym typeface="Tahoma"/>
              </a:defRPr>
            </a:lvl2pPr>
            <a:lvl3pPr indent="-228600" lvl="2" marL="1371600" marR="0" rtl="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Tahoma"/>
                <a:ea typeface="Tahoma"/>
                <a:cs typeface="Tahoma"/>
                <a:sym typeface="Tahoma"/>
              </a:defRPr>
            </a:lvl3pPr>
            <a:lvl4pPr indent="-228600" lvl="3" marL="1828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Tahoma"/>
                <a:ea typeface="Tahoma"/>
                <a:cs typeface="Tahoma"/>
                <a:sym typeface="Tahoma"/>
              </a:defRPr>
            </a:lvl4pPr>
            <a:lvl5pPr indent="-228600" lvl="4" marL="22860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Tahoma"/>
                <a:ea typeface="Tahoma"/>
                <a:cs typeface="Tahoma"/>
                <a:sym typeface="Tahoma"/>
              </a:defRPr>
            </a:lvl5pPr>
            <a:lvl6pPr indent="-228600" lvl="5" marL="27432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99" name="Shape 99"/>
          <p:cNvSpPr txBox="1"/>
          <p:nvPr>
            <p:ph idx="4" type="body"/>
          </p:nvPr>
        </p:nvSpPr>
        <p:spPr>
          <a:xfrm>
            <a:off x="4629150" y="1878806"/>
            <a:ext cx="38874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Shape 100"/>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1" name="Shape 101"/>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2" name="Shape 102"/>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3" name="Shape 103"/>
        <p:cNvGrpSpPr/>
        <p:nvPr/>
      </p:nvGrpSpPr>
      <p:grpSpPr>
        <a:xfrm>
          <a:off x="0" y="0"/>
          <a:ext cx="0" cy="0"/>
          <a:chOff x="0" y="0"/>
          <a:chExt cx="0" cy="0"/>
        </a:xfrm>
      </p:grpSpPr>
      <p:sp>
        <p:nvSpPr>
          <p:cNvPr id="104" name="Shape 10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05" name="Shape 105"/>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6" name="Shape 106"/>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7" name="Shape 10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8" name="Shape 108"/>
        <p:cNvGrpSpPr/>
        <p:nvPr/>
      </p:nvGrpSpPr>
      <p:grpSpPr>
        <a:xfrm>
          <a:off x="0" y="0"/>
          <a:ext cx="0" cy="0"/>
          <a:chOff x="0" y="0"/>
          <a:chExt cx="0" cy="0"/>
        </a:xfrm>
      </p:grpSpPr>
      <p:sp>
        <p:nvSpPr>
          <p:cNvPr id="109" name="Shape 109"/>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Shape 110"/>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Shape 111"/>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12" name="Shape 112"/>
        <p:cNvGrpSpPr/>
        <p:nvPr/>
      </p:nvGrpSpPr>
      <p:grpSpPr>
        <a:xfrm>
          <a:off x="0" y="0"/>
          <a:ext cx="0" cy="0"/>
          <a:chOff x="0" y="0"/>
          <a:chExt cx="0" cy="0"/>
        </a:xfrm>
      </p:grpSpPr>
      <p:sp>
        <p:nvSpPr>
          <p:cNvPr id="113" name="Shape 11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24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14" name="Shape 114"/>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15" name="Shape 115"/>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Tahoma"/>
                <a:ea typeface="Tahoma"/>
                <a:cs typeface="Tahoma"/>
                <a:sym typeface="Tahoma"/>
              </a:defRPr>
            </a:lvl2pPr>
            <a:lvl3pPr indent="-228600" lvl="2" marL="1371600" marR="0" rtl="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Tahoma"/>
                <a:ea typeface="Tahoma"/>
                <a:cs typeface="Tahoma"/>
                <a:sym typeface="Tahoma"/>
              </a:defRPr>
            </a:lvl3pPr>
            <a:lvl4pPr indent="-228600" lvl="3" marL="1828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Tahoma"/>
                <a:ea typeface="Tahoma"/>
                <a:cs typeface="Tahoma"/>
                <a:sym typeface="Tahoma"/>
              </a:defRPr>
            </a:lvl4pPr>
            <a:lvl5pPr indent="-228600" lvl="4" marL="22860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Tahoma"/>
                <a:ea typeface="Tahoma"/>
                <a:cs typeface="Tahoma"/>
                <a:sym typeface="Tahoma"/>
              </a:defRPr>
            </a:lvl5pPr>
            <a:lvl6pPr indent="-228600" lvl="5" marL="27432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16" name="Shape 116"/>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9" name="Shape 119"/>
        <p:cNvGrpSpPr/>
        <p:nvPr/>
      </p:nvGrpSpPr>
      <p:grpSpPr>
        <a:xfrm>
          <a:off x="0" y="0"/>
          <a:ext cx="0" cy="0"/>
          <a:chOff x="0" y="0"/>
          <a:chExt cx="0" cy="0"/>
        </a:xfrm>
      </p:grpSpPr>
      <p:sp>
        <p:nvSpPr>
          <p:cNvPr id="120" name="Shape 12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24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21" name="Shape 12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Tahoma"/>
                <a:ea typeface="Tahoma"/>
                <a:cs typeface="Tahoma"/>
                <a:sym typeface="Tahoma"/>
              </a:defRPr>
            </a:lvl1pPr>
            <a:lvl2pPr indent="0" lvl="1" marL="342900" marR="0" rtl="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Tahoma"/>
                <a:ea typeface="Tahoma"/>
                <a:cs typeface="Tahoma"/>
                <a:sym typeface="Tahoma"/>
              </a:defRPr>
            </a:lvl2pPr>
            <a:lvl3pPr indent="0" lvl="2" marL="685800" marR="0" rtl="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Tahoma"/>
                <a:ea typeface="Tahoma"/>
                <a:cs typeface="Tahoma"/>
                <a:sym typeface="Tahoma"/>
              </a:defRPr>
            </a:lvl3pPr>
            <a:lvl4pPr indent="0" lvl="3" marL="10287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Tahoma"/>
                <a:ea typeface="Tahoma"/>
                <a:cs typeface="Tahoma"/>
                <a:sym typeface="Tahoma"/>
              </a:defRPr>
            </a:lvl4pPr>
            <a:lvl5pPr indent="0" lvl="4" marL="13716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Tahoma"/>
                <a:ea typeface="Tahoma"/>
                <a:cs typeface="Tahoma"/>
                <a:sym typeface="Tahoma"/>
              </a:defRPr>
            </a:lvl5pPr>
            <a:lvl6pPr indent="0" lvl="5" marL="17145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22" name="Shape 122"/>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Tahoma"/>
                <a:ea typeface="Tahoma"/>
                <a:cs typeface="Tahoma"/>
                <a:sym typeface="Tahoma"/>
              </a:defRPr>
            </a:lvl2pPr>
            <a:lvl3pPr indent="-228600" lvl="2" marL="1371600" marR="0" rtl="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Tahoma"/>
                <a:ea typeface="Tahoma"/>
                <a:cs typeface="Tahoma"/>
                <a:sym typeface="Tahoma"/>
              </a:defRPr>
            </a:lvl3pPr>
            <a:lvl4pPr indent="-228600" lvl="3" marL="1828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Tahoma"/>
                <a:ea typeface="Tahoma"/>
                <a:cs typeface="Tahoma"/>
                <a:sym typeface="Tahoma"/>
              </a:defRPr>
            </a:lvl4pPr>
            <a:lvl5pPr indent="-228600" lvl="4" marL="22860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Tahoma"/>
                <a:ea typeface="Tahoma"/>
                <a:cs typeface="Tahoma"/>
                <a:sym typeface="Tahoma"/>
              </a:defRPr>
            </a:lvl5pPr>
            <a:lvl6pPr indent="-228600" lvl="5" marL="27432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23" name="Shape 123"/>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4" name="Shape 124"/>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5" name="Shape 125"/>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6" name="Shape 126"/>
        <p:cNvGrpSpPr/>
        <p:nvPr/>
      </p:nvGrpSpPr>
      <p:grpSpPr>
        <a:xfrm>
          <a:off x="0" y="0"/>
          <a:ext cx="0" cy="0"/>
          <a:chOff x="0" y="0"/>
          <a:chExt cx="0" cy="0"/>
        </a:xfrm>
      </p:grpSpPr>
      <p:sp>
        <p:nvSpPr>
          <p:cNvPr id="127" name="Shape 12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28" name="Shape 128"/>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9" name="Shape 129"/>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0" name="Shape 130"/>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1" name="Shape 131"/>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2" name="Shape 132"/>
        <p:cNvGrpSpPr/>
        <p:nvPr/>
      </p:nvGrpSpPr>
      <p:grpSpPr>
        <a:xfrm>
          <a:off x="0" y="0"/>
          <a:ext cx="0" cy="0"/>
          <a:chOff x="0" y="0"/>
          <a:chExt cx="0" cy="0"/>
        </a:xfrm>
      </p:grpSpPr>
      <p:sp>
        <p:nvSpPr>
          <p:cNvPr id="133" name="Shape 13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34" name="Shape 134"/>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5" name="Shape 135"/>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6" name="Shape 136"/>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7" name="Shape 13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52" name="Shape 5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5.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5.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8.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48.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5.png"/><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5.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Threat Modeling</a:t>
            </a:r>
            <a:endParaRPr/>
          </a:p>
        </p:txBody>
      </p:sp>
      <p:sp>
        <p:nvSpPr>
          <p:cNvPr id="143" name="Shape 1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Ultimate DevSecOps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In the top 10 biggest companies by market capitalisation</a:t>
            </a:r>
            <a:endParaRPr/>
          </a:p>
        </p:txBody>
      </p:sp>
      <p:sp>
        <p:nvSpPr>
          <p:cNvPr id="198" name="Shape 198"/>
          <p:cNvSpPr txBox="1"/>
          <p:nvPr>
            <p:ph idx="1" type="body"/>
          </p:nvPr>
        </p:nvSpPr>
        <p:spPr>
          <a:xfrm>
            <a:off x="311700" y="1425450"/>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3600">
                <a:solidFill>
                  <a:schemeClr val="dk1"/>
                </a:solidFill>
                <a:highlight>
                  <a:srgbClr val="FFFFFF"/>
                </a:highlight>
              </a:rPr>
              <a:t>Amazon</a:t>
            </a:r>
            <a:br>
              <a:rPr lang="en-GB" sz="3600">
                <a:solidFill>
                  <a:schemeClr val="dk1"/>
                </a:solidFill>
                <a:highlight>
                  <a:srgbClr val="FFFFFF"/>
                </a:highlight>
              </a:rPr>
            </a:br>
            <a:r>
              <a:rPr lang="en-GB" sz="3600">
                <a:solidFill>
                  <a:schemeClr val="dk1"/>
                </a:solidFill>
                <a:highlight>
                  <a:srgbClr val="FFFFFF"/>
                </a:highlight>
              </a:rPr>
              <a:t>Apple</a:t>
            </a:r>
            <a:br>
              <a:rPr lang="en-GB" sz="3600">
                <a:solidFill>
                  <a:schemeClr val="dk1"/>
                </a:solidFill>
                <a:highlight>
                  <a:srgbClr val="FFFFFF"/>
                </a:highlight>
              </a:rPr>
            </a:br>
            <a:r>
              <a:rPr lang="en-GB" sz="3600">
                <a:solidFill>
                  <a:schemeClr val="dk1"/>
                </a:solidFill>
                <a:highlight>
                  <a:srgbClr val="FFFFFF"/>
                </a:highlight>
              </a:rPr>
              <a:t>Facebook</a:t>
            </a:r>
            <a:br>
              <a:rPr lang="en-GB" sz="3600">
                <a:solidFill>
                  <a:schemeClr val="dk1"/>
                </a:solidFill>
                <a:highlight>
                  <a:srgbClr val="FFFFFF"/>
                </a:highlight>
              </a:rPr>
            </a:br>
            <a:r>
              <a:rPr lang="en-GB" sz="3600">
                <a:solidFill>
                  <a:schemeClr val="dk1"/>
                </a:solidFill>
                <a:highlight>
                  <a:srgbClr val="FFFFFF"/>
                </a:highlight>
              </a:rPr>
              <a:t>Google</a:t>
            </a:r>
            <a:br>
              <a:rPr lang="en-GB" sz="3600">
                <a:solidFill>
                  <a:schemeClr val="dk1"/>
                </a:solidFill>
                <a:highlight>
                  <a:srgbClr val="FFFFFF"/>
                </a:highlight>
              </a:rPr>
            </a:br>
            <a:r>
              <a:rPr lang="en-GB" sz="3600">
                <a:solidFill>
                  <a:schemeClr val="dk1"/>
                </a:solidFill>
                <a:highlight>
                  <a:srgbClr val="FFFFFF"/>
                </a:highlight>
              </a:rPr>
              <a:t>Microsoft</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1502925" y="145200"/>
            <a:ext cx="6075825" cy="4556874"/>
          </a:xfrm>
          <a:prstGeom prst="rect">
            <a:avLst/>
          </a:prstGeom>
          <a:noFill/>
          <a:ln>
            <a:noFill/>
          </a:ln>
        </p:spPr>
      </p:pic>
      <p:sp>
        <p:nvSpPr>
          <p:cNvPr id="204" name="Shape 204"/>
          <p:cNvSpPr txBox="1"/>
          <p:nvPr/>
        </p:nvSpPr>
        <p:spPr>
          <a:xfrm>
            <a:off x="0" y="4892100"/>
            <a:ext cx="9144000" cy="25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https://www2.deloitte.com/insights/us/en/economy/behind-the-numbers/holiday-ecommerce-sales-growth-forecast.html</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GitHub The State of the Octoverse 2017</a:t>
            </a:r>
            <a:endParaRPr/>
          </a:p>
        </p:txBody>
      </p:sp>
      <p:sp>
        <p:nvSpPr>
          <p:cNvPr id="210" name="Shape 210"/>
          <p:cNvSpPr txBox="1"/>
          <p:nvPr>
            <p:ph idx="1" type="body"/>
          </p:nvPr>
        </p:nvSpPr>
        <p:spPr>
          <a:xfrm>
            <a:off x="748050" y="1190400"/>
            <a:ext cx="7647900" cy="27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sz="2400">
                <a:solidFill>
                  <a:srgbClr val="000000"/>
                </a:solidFill>
              </a:rPr>
              <a:t>24 million users</a:t>
            </a:r>
            <a:br>
              <a:rPr lang="en-GB" sz="2400">
                <a:solidFill>
                  <a:srgbClr val="000000"/>
                </a:solidFill>
              </a:rPr>
            </a:br>
            <a:r>
              <a:rPr lang="en-GB" sz="2400">
                <a:solidFill>
                  <a:srgbClr val="000000"/>
                </a:solidFill>
              </a:rPr>
              <a:t>1.5 million organisations</a:t>
            </a:r>
            <a:br>
              <a:rPr lang="en-GB" sz="2400">
                <a:solidFill>
                  <a:srgbClr val="000000"/>
                </a:solidFill>
              </a:rPr>
            </a:br>
            <a:r>
              <a:rPr lang="en-GB" sz="2400">
                <a:solidFill>
                  <a:srgbClr val="000000"/>
                </a:solidFill>
              </a:rPr>
              <a:t>67 million repositories</a:t>
            </a:r>
            <a:br>
              <a:rPr lang="en-GB" sz="2400">
                <a:solidFill>
                  <a:srgbClr val="000000"/>
                </a:solidFill>
              </a:rPr>
            </a:br>
            <a:r>
              <a:rPr lang="en-GB" sz="2400">
                <a:solidFill>
                  <a:srgbClr val="000000"/>
                </a:solidFill>
              </a:rPr>
              <a:t>1 billion public commits since september 2016</a:t>
            </a:r>
            <a:br>
              <a:rPr lang="en-GB" sz="2400">
                <a:solidFill>
                  <a:srgbClr val="000000"/>
                </a:solidFill>
              </a:rPr>
            </a:br>
            <a:r>
              <a:rPr lang="en-GB" sz="2400">
                <a:solidFill>
                  <a:srgbClr val="000000"/>
                </a:solidFill>
              </a:rPr>
              <a:t>52% of Fortune 50 companies using GitHub Enterprise</a:t>
            </a:r>
            <a:br>
              <a:rPr lang="en-GB" sz="2400">
                <a:solidFill>
                  <a:srgbClr val="000000"/>
                </a:solidFill>
              </a:rPr>
            </a:br>
            <a:r>
              <a:rPr lang="en-GB" sz="2400">
                <a:solidFill>
                  <a:srgbClr val="000000"/>
                </a:solidFill>
              </a:rPr>
              <a:t>45% of Fortune 100</a:t>
            </a:r>
            <a:endParaRPr sz="24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1728063" y="109300"/>
            <a:ext cx="5687874" cy="4200900"/>
          </a:xfrm>
          <a:prstGeom prst="rect">
            <a:avLst/>
          </a:prstGeom>
          <a:noFill/>
          <a:ln>
            <a:noFill/>
          </a:ln>
        </p:spPr>
      </p:pic>
      <p:sp>
        <p:nvSpPr>
          <p:cNvPr id="216" name="Shape 216"/>
          <p:cNvSpPr txBox="1"/>
          <p:nvPr/>
        </p:nvSpPr>
        <p:spPr>
          <a:xfrm>
            <a:off x="0" y="4877700"/>
            <a:ext cx="9144000" cy="26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http://uk.businessinsider.com/drone-industry-analysis-market-trends-growth-forecasts-2017-7?r=US&amp;IR=T</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nvSpPr>
        <p:spPr>
          <a:xfrm>
            <a:off x="0" y="4767625"/>
            <a:ext cx="9144000" cy="34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http://uk.businessinsider.com/the-cloud-computing-report-an-introduction-to-cloud-solutions-and-their-use-cases-2017-1?r=US&amp;IR=T</a:t>
            </a:r>
            <a:endParaRPr sz="1100"/>
          </a:p>
        </p:txBody>
      </p:sp>
      <p:pic>
        <p:nvPicPr>
          <p:cNvPr id="222" name="Shape 222"/>
          <p:cNvPicPr preferRelativeResize="0"/>
          <p:nvPr/>
        </p:nvPicPr>
        <p:blipFill>
          <a:blip r:embed="rId3">
            <a:alphaModFix/>
          </a:blip>
          <a:stretch>
            <a:fillRect/>
          </a:stretch>
        </p:blipFill>
        <p:spPr>
          <a:xfrm>
            <a:off x="1889552" y="322450"/>
            <a:ext cx="5364899" cy="4023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Aws customers</a:t>
            </a:r>
            <a:endParaRPr/>
          </a:p>
        </p:txBody>
      </p:sp>
      <p:sp>
        <p:nvSpPr>
          <p:cNvPr id="228" name="Shape 228"/>
          <p:cNvSpPr txBox="1"/>
          <p:nvPr/>
        </p:nvSpPr>
        <p:spPr>
          <a:xfrm>
            <a:off x="0" y="4812900"/>
            <a:ext cx="9144000" cy="33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https://www.slideshare.net/mobile/AmazonWebServices/aws-summit-singapore-keynote-with-stephen-orban-head-of-enterprise-strategy</a:t>
            </a:r>
            <a:endParaRPr sz="1100"/>
          </a:p>
        </p:txBody>
      </p:sp>
      <p:pic>
        <p:nvPicPr>
          <p:cNvPr id="229" name="Shape 229"/>
          <p:cNvPicPr preferRelativeResize="0"/>
          <p:nvPr/>
        </p:nvPicPr>
        <p:blipFill>
          <a:blip r:embed="rId3">
            <a:alphaModFix/>
          </a:blip>
          <a:stretch>
            <a:fillRect/>
          </a:stretch>
        </p:blipFill>
        <p:spPr>
          <a:xfrm>
            <a:off x="1578299" y="1230763"/>
            <a:ext cx="5987396" cy="336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948250" y="365525"/>
            <a:ext cx="7183680" cy="3820975"/>
          </a:xfrm>
          <a:prstGeom prst="rect">
            <a:avLst/>
          </a:prstGeom>
          <a:noFill/>
          <a:ln>
            <a:noFill/>
          </a:ln>
        </p:spPr>
      </p:pic>
      <p:sp>
        <p:nvSpPr>
          <p:cNvPr id="235" name="Shape 235"/>
          <p:cNvSpPr txBox="1"/>
          <p:nvPr/>
        </p:nvSpPr>
        <p:spPr>
          <a:xfrm>
            <a:off x="0" y="4856100"/>
            <a:ext cx="9144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http://www.datacenterdynamics.com/content-tracks/colo-cloud/how-containers-are-changing-the-dynamics-for-data-centers/98445.fullarticle</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152400" y="152400"/>
            <a:ext cx="8839200" cy="4140644"/>
          </a:xfrm>
          <a:prstGeom prst="rect">
            <a:avLst/>
          </a:prstGeom>
          <a:noFill/>
          <a:ln>
            <a:noFill/>
          </a:ln>
        </p:spPr>
      </p:pic>
      <p:sp>
        <p:nvSpPr>
          <p:cNvPr id="241" name="Shape 241"/>
          <p:cNvSpPr txBox="1"/>
          <p:nvPr/>
        </p:nvSpPr>
        <p:spPr>
          <a:xfrm>
            <a:off x="0" y="4856100"/>
            <a:ext cx="91734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http://buffalonews.com/2018/05/20/lockport-schools-turn-to-state-of-the-art-technology-to-beef-up-security/</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1176788" y="257800"/>
            <a:ext cx="6790418" cy="3820974"/>
          </a:xfrm>
          <a:prstGeom prst="rect">
            <a:avLst/>
          </a:prstGeom>
          <a:noFill/>
          <a:ln>
            <a:noFill/>
          </a:ln>
        </p:spPr>
      </p:pic>
      <p:sp>
        <p:nvSpPr>
          <p:cNvPr id="247" name="Shape 247"/>
          <p:cNvSpPr txBox="1"/>
          <p:nvPr/>
        </p:nvSpPr>
        <p:spPr>
          <a:xfrm>
            <a:off x="0" y="4885800"/>
            <a:ext cx="9144000" cy="25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https://instinct.radeon.com/en/the-potential-disruptiveness-of-amds-open-source-deep-learning-strategy/</a:t>
            </a: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Is security keeping up?</a:t>
            </a:r>
            <a:endParaRPr/>
          </a:p>
        </p:txBody>
      </p:sp>
      <p:pic>
        <p:nvPicPr>
          <p:cNvPr id="253" name="Shape 253"/>
          <p:cNvPicPr preferRelativeResize="0"/>
          <p:nvPr/>
        </p:nvPicPr>
        <p:blipFill>
          <a:blip r:embed="rId3">
            <a:alphaModFix/>
          </a:blip>
          <a:stretch>
            <a:fillRect/>
          </a:stretch>
        </p:blipFill>
        <p:spPr>
          <a:xfrm>
            <a:off x="2084736" y="1250900"/>
            <a:ext cx="4974524" cy="3316350"/>
          </a:xfrm>
          <a:prstGeom prst="rect">
            <a:avLst/>
          </a:prstGeom>
          <a:noFill/>
          <a:ln>
            <a:noFill/>
          </a:ln>
        </p:spPr>
      </p:pic>
      <p:sp>
        <p:nvSpPr>
          <p:cNvPr id="254" name="Shape 254"/>
          <p:cNvSpPr txBox="1"/>
          <p:nvPr/>
        </p:nvSpPr>
        <p:spPr>
          <a:xfrm>
            <a:off x="0" y="4892100"/>
            <a:ext cx="5021400" cy="25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https://www.snopes.com/fact-check/wolf-pack-photo/</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About me</a:t>
            </a:r>
            <a:endParaRPr/>
          </a:p>
        </p:txBody>
      </p:sp>
      <p:sp>
        <p:nvSpPr>
          <p:cNvPr id="149" name="Shape 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Char char="●"/>
            </a:pPr>
            <a:r>
              <a:rPr lang="en-GB" sz="2400">
                <a:solidFill>
                  <a:schemeClr val="dk1"/>
                </a:solidFill>
              </a:rPr>
              <a:t>Cloud </a:t>
            </a:r>
            <a:r>
              <a:rPr lang="en-GB" sz="2400">
                <a:solidFill>
                  <a:schemeClr val="dk1"/>
                </a:solidFill>
              </a:rPr>
              <a:t>SecOps at Capital One</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Ex DevOps/SysAdmin/NOC engineer</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Hates word documents and spreadsheets</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Loves putting everything in Git </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Threat modeling enthusiast</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Created ThreatSpec and the OWASP Cloud Security project</a:t>
            </a:r>
            <a:endParaRPr sz="2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Shape 259"/>
          <p:cNvPicPr preferRelativeResize="0"/>
          <p:nvPr/>
        </p:nvPicPr>
        <p:blipFill>
          <a:blip r:embed="rId3">
            <a:alphaModFix/>
          </a:blip>
          <a:stretch>
            <a:fillRect/>
          </a:stretch>
        </p:blipFill>
        <p:spPr>
          <a:xfrm>
            <a:off x="1069438" y="661263"/>
            <a:ext cx="7005120" cy="3820975"/>
          </a:xfrm>
          <a:prstGeom prst="rect">
            <a:avLst/>
          </a:prstGeom>
          <a:noFill/>
          <a:ln>
            <a:noFill/>
          </a:ln>
        </p:spPr>
      </p:pic>
      <p:sp>
        <p:nvSpPr>
          <p:cNvPr id="260" name="Shape 260"/>
          <p:cNvSpPr txBox="1"/>
          <p:nvPr/>
        </p:nvSpPr>
        <p:spPr>
          <a:xfrm>
            <a:off x="0" y="4827300"/>
            <a:ext cx="91440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https://www.cbinsights.com/research/cybersecurity-startups-funding-trends-q2-2016/</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Scale of breaches: Then</a:t>
            </a:r>
            <a:endParaRPr/>
          </a:p>
        </p:txBody>
      </p:sp>
      <p:pic>
        <p:nvPicPr>
          <p:cNvPr id="266" name="Shape 266"/>
          <p:cNvPicPr preferRelativeResize="0"/>
          <p:nvPr/>
        </p:nvPicPr>
        <p:blipFill>
          <a:blip r:embed="rId3">
            <a:alphaModFix/>
          </a:blip>
          <a:stretch>
            <a:fillRect/>
          </a:stretch>
        </p:blipFill>
        <p:spPr>
          <a:xfrm>
            <a:off x="783400" y="1017725"/>
            <a:ext cx="7577188" cy="3820975"/>
          </a:xfrm>
          <a:prstGeom prst="rect">
            <a:avLst/>
          </a:prstGeom>
          <a:noFill/>
          <a:ln>
            <a:noFill/>
          </a:ln>
        </p:spPr>
      </p:pic>
      <p:sp>
        <p:nvSpPr>
          <p:cNvPr id="267" name="Shape 267"/>
          <p:cNvSpPr txBox="1"/>
          <p:nvPr/>
        </p:nvSpPr>
        <p:spPr>
          <a:xfrm>
            <a:off x="0" y="4838700"/>
            <a:ext cx="9144000" cy="29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http://www.informationisbeautiful.net/visualizations/worlds-biggest-data-breaches-hacks/</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Scale of breaches: Now</a:t>
            </a:r>
            <a:endParaRPr/>
          </a:p>
        </p:txBody>
      </p:sp>
      <p:pic>
        <p:nvPicPr>
          <p:cNvPr id="273" name="Shape 273"/>
          <p:cNvPicPr preferRelativeResize="0"/>
          <p:nvPr/>
        </p:nvPicPr>
        <p:blipFill>
          <a:blip r:embed="rId3">
            <a:alphaModFix/>
          </a:blip>
          <a:stretch>
            <a:fillRect/>
          </a:stretch>
        </p:blipFill>
        <p:spPr>
          <a:xfrm>
            <a:off x="1110100" y="941525"/>
            <a:ext cx="6923804" cy="3820975"/>
          </a:xfrm>
          <a:prstGeom prst="rect">
            <a:avLst/>
          </a:prstGeom>
          <a:noFill/>
          <a:ln>
            <a:noFill/>
          </a:ln>
        </p:spPr>
      </p:pic>
      <p:sp>
        <p:nvSpPr>
          <p:cNvPr id="274" name="Shape 274"/>
          <p:cNvSpPr txBox="1"/>
          <p:nvPr/>
        </p:nvSpPr>
        <p:spPr>
          <a:xfrm>
            <a:off x="0" y="4820100"/>
            <a:ext cx="9144000" cy="323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http://www.informationisbeautiful.net/visualizations/worlds-biggest-data-breaches-hacks/</a:t>
            </a: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Number of vulnerabilities</a:t>
            </a:r>
            <a:endParaRPr/>
          </a:p>
        </p:txBody>
      </p:sp>
      <p:pic>
        <p:nvPicPr>
          <p:cNvPr id="280" name="Shape 280"/>
          <p:cNvPicPr preferRelativeResize="0"/>
          <p:nvPr/>
        </p:nvPicPr>
        <p:blipFill>
          <a:blip r:embed="rId3">
            <a:alphaModFix/>
          </a:blip>
          <a:stretch>
            <a:fillRect/>
          </a:stretch>
        </p:blipFill>
        <p:spPr>
          <a:xfrm>
            <a:off x="597800" y="1170125"/>
            <a:ext cx="7658210" cy="3820975"/>
          </a:xfrm>
          <a:prstGeom prst="rect">
            <a:avLst/>
          </a:prstGeom>
          <a:noFill/>
          <a:ln>
            <a:noFill/>
          </a:ln>
        </p:spPr>
      </p:pic>
      <p:sp>
        <p:nvSpPr>
          <p:cNvPr id="281" name="Shape 281"/>
          <p:cNvSpPr txBox="1"/>
          <p:nvPr/>
        </p:nvSpPr>
        <p:spPr>
          <a:xfrm>
            <a:off x="0" y="4851000"/>
            <a:ext cx="91440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https://blog.rapid7.com/2018/04/30/cve-100k-by-the-numbers/</a:t>
            </a:r>
            <a:endParaRPr sz="11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https://twitter.com/internetofshit</a:t>
            </a:r>
            <a:endParaRPr sz="1100"/>
          </a:p>
        </p:txBody>
      </p:sp>
      <p:pic>
        <p:nvPicPr>
          <p:cNvPr id="287" name="Shape 287"/>
          <p:cNvPicPr preferRelativeResize="0"/>
          <p:nvPr/>
        </p:nvPicPr>
        <p:blipFill>
          <a:blip r:embed="rId3">
            <a:alphaModFix/>
          </a:blip>
          <a:stretch>
            <a:fillRect/>
          </a:stretch>
        </p:blipFill>
        <p:spPr>
          <a:xfrm>
            <a:off x="875525" y="87750"/>
            <a:ext cx="7392945" cy="4565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654800" y="145225"/>
            <a:ext cx="7834399" cy="4373300"/>
          </a:xfrm>
          <a:prstGeom prst="rect">
            <a:avLst/>
          </a:prstGeom>
          <a:noFill/>
          <a:ln>
            <a:noFill/>
          </a:ln>
        </p:spPr>
      </p:pic>
      <p:sp>
        <p:nvSpPr>
          <p:cNvPr id="293" name="Shape 293"/>
          <p:cNvSpPr txBox="1"/>
          <p:nvPr/>
        </p:nvSpPr>
        <p:spPr>
          <a:xfrm>
            <a:off x="0" y="4827300"/>
            <a:ext cx="30000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https://cambridgeanalytica.org/</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UK Cybercrime</a:t>
            </a:r>
            <a:endParaRPr/>
          </a:p>
        </p:txBody>
      </p:sp>
      <p:pic>
        <p:nvPicPr>
          <p:cNvPr id="299" name="Shape 299"/>
          <p:cNvPicPr preferRelativeResize="0"/>
          <p:nvPr/>
        </p:nvPicPr>
        <p:blipFill>
          <a:blip r:embed="rId3">
            <a:alphaModFix/>
          </a:blip>
          <a:stretch>
            <a:fillRect/>
          </a:stretch>
        </p:blipFill>
        <p:spPr>
          <a:xfrm>
            <a:off x="1553200" y="999025"/>
            <a:ext cx="6558920" cy="3820976"/>
          </a:xfrm>
          <a:prstGeom prst="rect">
            <a:avLst/>
          </a:prstGeom>
          <a:noFill/>
          <a:ln>
            <a:noFill/>
          </a:ln>
        </p:spPr>
      </p:pic>
      <p:sp>
        <p:nvSpPr>
          <p:cNvPr id="300" name="Shape 300"/>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https://www.theguardian.com/uk-news/2017/jan/24/uk-fraud-record-cybercrime-kpmg</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296199"/>
            <a:ext cx="8520600" cy="4464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6400"/>
              <a:t>Computers a</a:t>
            </a:r>
            <a:r>
              <a:rPr lang="en-GB" sz="6400"/>
              <a:t>re </a:t>
            </a:r>
            <a:r>
              <a:rPr b="1" i="1" lang="en-GB" sz="6400" u="sng"/>
              <a:t>EVERYWHERE</a:t>
            </a:r>
            <a:endParaRPr b="1" i="1" sz="6400" u="sng"/>
          </a:p>
          <a:p>
            <a:pPr indent="0" lvl="0" marL="0">
              <a:spcBef>
                <a:spcPts val="0"/>
              </a:spcBef>
              <a:spcAft>
                <a:spcPts val="0"/>
              </a:spcAft>
              <a:buNone/>
            </a:pPr>
            <a:r>
              <a:rPr lang="en-GB" sz="6400"/>
              <a:t>and we need to get better at securing them</a:t>
            </a:r>
            <a:endParaRPr sz="6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Shape 310"/>
          <p:cNvPicPr preferRelativeResize="0"/>
          <p:nvPr/>
        </p:nvPicPr>
        <p:blipFill>
          <a:blip r:embed="rId3">
            <a:alphaModFix/>
          </a:blip>
          <a:stretch>
            <a:fillRect/>
          </a:stretch>
        </p:blipFill>
        <p:spPr>
          <a:xfrm>
            <a:off x="2516413" y="83400"/>
            <a:ext cx="4111176" cy="4700926"/>
          </a:xfrm>
          <a:prstGeom prst="rect">
            <a:avLst/>
          </a:prstGeom>
          <a:noFill/>
          <a:ln>
            <a:noFill/>
          </a:ln>
        </p:spPr>
      </p:pic>
      <p:sp>
        <p:nvSpPr>
          <p:cNvPr id="311" name="Shape 311"/>
          <p:cNvSpPr txBox="1"/>
          <p:nvPr/>
        </p:nvSpPr>
        <p:spPr>
          <a:xfrm>
            <a:off x="13" y="4784325"/>
            <a:ext cx="9144000" cy="359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https://www.taleas.com/memes/i-m-getting-tired-of-all-this-doom-and-gloom-why-can-t-i-just-open-up-my-own-hair-salon-an.html</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Shape 316"/>
          <p:cNvPicPr preferRelativeResize="0"/>
          <p:nvPr/>
        </p:nvPicPr>
        <p:blipFill>
          <a:blip r:embed="rId3">
            <a:alphaModFix/>
          </a:blip>
          <a:stretch>
            <a:fillRect/>
          </a:stretch>
        </p:blipFill>
        <p:spPr>
          <a:xfrm>
            <a:off x="1322654" y="1093925"/>
            <a:ext cx="6498684" cy="3647274"/>
          </a:xfrm>
          <a:prstGeom prst="rect">
            <a:avLst/>
          </a:prstGeom>
          <a:noFill/>
          <a:ln>
            <a:noFill/>
          </a:ln>
        </p:spPr>
      </p:pic>
      <p:sp>
        <p:nvSpPr>
          <p:cNvPr id="317" name="Shape 317"/>
          <p:cNvSpPr txBox="1"/>
          <p:nvPr/>
        </p:nvSpPr>
        <p:spPr>
          <a:xfrm>
            <a:off x="0" y="4848900"/>
            <a:ext cx="2535900" cy="29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http://sonic.wikia.com/wiki/Mombot</a:t>
            </a:r>
            <a:endParaRPr sz="1100">
              <a:solidFill>
                <a:schemeClr val="dk1"/>
              </a:solidFill>
            </a:endParaRPr>
          </a:p>
        </p:txBody>
      </p:sp>
      <p:sp>
        <p:nvSpPr>
          <p:cNvPr id="318" name="Shape 3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Silicon Valley MomBot 2.0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770475" y="0"/>
            <a:ext cx="3493302" cy="5143500"/>
          </a:xfrm>
          <a:prstGeom prst="rect">
            <a:avLst/>
          </a:prstGeom>
          <a:noFill/>
          <a:ln>
            <a:noFill/>
          </a:ln>
        </p:spPr>
      </p:pic>
      <p:pic>
        <p:nvPicPr>
          <p:cNvPr descr="Screenshot from 2017-10-10 21-42-13.png" id="156" name="Shape 156"/>
          <p:cNvPicPr preferRelativeResize="0"/>
          <p:nvPr/>
        </p:nvPicPr>
        <p:blipFill>
          <a:blip r:embed="rId4">
            <a:alphaModFix/>
          </a:blip>
          <a:stretch>
            <a:fillRect/>
          </a:stretch>
        </p:blipFill>
        <p:spPr>
          <a:xfrm>
            <a:off x="5912651" y="251888"/>
            <a:ext cx="1835944" cy="857250"/>
          </a:xfrm>
          <a:prstGeom prst="rect">
            <a:avLst/>
          </a:prstGeom>
          <a:noFill/>
          <a:ln>
            <a:noFill/>
          </a:ln>
        </p:spPr>
      </p:pic>
      <p:sp>
        <p:nvSpPr>
          <p:cNvPr id="157" name="Shape 157"/>
          <p:cNvSpPr txBox="1"/>
          <p:nvPr/>
        </p:nvSpPr>
        <p:spPr>
          <a:xfrm>
            <a:off x="4724650" y="1165242"/>
            <a:ext cx="3820500" cy="2931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rPr lang="en-GB" sz="1100"/>
              <a:t>https://twitter.com/Ch33r10/status/917061385279856640</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Hans Jørgen Wiberg</a:t>
            </a:r>
            <a:endParaRPr/>
          </a:p>
        </p:txBody>
      </p:sp>
      <p:pic>
        <p:nvPicPr>
          <p:cNvPr id="324" name="Shape 324"/>
          <p:cNvPicPr preferRelativeResize="0"/>
          <p:nvPr/>
        </p:nvPicPr>
        <p:blipFill>
          <a:blip r:embed="rId3">
            <a:alphaModFix/>
          </a:blip>
          <a:stretch>
            <a:fillRect/>
          </a:stretch>
        </p:blipFill>
        <p:spPr>
          <a:xfrm>
            <a:off x="2767250" y="1127000"/>
            <a:ext cx="3810000" cy="381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Be My Eyes</a:t>
            </a:r>
            <a:endParaRPr/>
          </a:p>
        </p:txBody>
      </p:sp>
      <p:pic>
        <p:nvPicPr>
          <p:cNvPr id="330" name="Shape 330"/>
          <p:cNvPicPr preferRelativeResize="0"/>
          <p:nvPr/>
        </p:nvPicPr>
        <p:blipFill>
          <a:blip r:embed="rId3">
            <a:alphaModFix/>
          </a:blip>
          <a:stretch>
            <a:fillRect/>
          </a:stretch>
        </p:blipFill>
        <p:spPr>
          <a:xfrm>
            <a:off x="1153950" y="1111425"/>
            <a:ext cx="6836099" cy="3671350"/>
          </a:xfrm>
          <a:prstGeom prst="rect">
            <a:avLst/>
          </a:prstGeom>
          <a:noFill/>
          <a:ln>
            <a:noFill/>
          </a:ln>
        </p:spPr>
      </p:pic>
      <p:sp>
        <p:nvSpPr>
          <p:cNvPr id="331" name="Shape 331"/>
          <p:cNvSpPr txBox="1"/>
          <p:nvPr/>
        </p:nvSpPr>
        <p:spPr>
          <a:xfrm>
            <a:off x="0" y="4827425"/>
            <a:ext cx="2844600" cy="351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https://www.bemyeyes.com/</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Shape 336"/>
          <p:cNvPicPr preferRelativeResize="0"/>
          <p:nvPr/>
        </p:nvPicPr>
        <p:blipFill>
          <a:blip r:embed="rId3">
            <a:alphaModFix/>
          </a:blip>
          <a:stretch>
            <a:fillRect/>
          </a:stretch>
        </p:blipFill>
        <p:spPr>
          <a:xfrm>
            <a:off x="1009950" y="0"/>
            <a:ext cx="7124101" cy="4754050"/>
          </a:xfrm>
          <a:prstGeom prst="rect">
            <a:avLst/>
          </a:prstGeom>
          <a:noFill/>
          <a:ln>
            <a:noFill/>
          </a:ln>
        </p:spPr>
      </p:pic>
      <p:sp>
        <p:nvSpPr>
          <p:cNvPr id="337" name="Shape 337"/>
          <p:cNvSpPr txBox="1"/>
          <p:nvPr/>
        </p:nvSpPr>
        <p:spPr>
          <a:xfrm>
            <a:off x="0" y="4712400"/>
            <a:ext cx="9144000" cy="43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http://www.news.com.au/technology/innovation/inventions/drones-saves-lives-of-two-teenagers-off-nsw-north-coast-in-world-first-rescue/news-story/97fccbe0b081c3c380face170d72b09c</a:t>
            </a:r>
            <a:endParaRPr sz="1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Shape 342"/>
          <p:cNvPicPr preferRelativeResize="0"/>
          <p:nvPr/>
        </p:nvPicPr>
        <p:blipFill>
          <a:blip r:embed="rId3">
            <a:alphaModFix/>
          </a:blip>
          <a:stretch>
            <a:fillRect/>
          </a:stretch>
        </p:blipFill>
        <p:spPr>
          <a:xfrm>
            <a:off x="152400" y="417288"/>
            <a:ext cx="8839201" cy="1722829"/>
          </a:xfrm>
          <a:prstGeom prst="rect">
            <a:avLst/>
          </a:prstGeom>
          <a:noFill/>
          <a:ln>
            <a:noFill/>
          </a:ln>
        </p:spPr>
      </p:pic>
      <p:pic>
        <p:nvPicPr>
          <p:cNvPr id="343" name="Shape 343"/>
          <p:cNvPicPr preferRelativeResize="0"/>
          <p:nvPr/>
        </p:nvPicPr>
        <p:blipFill>
          <a:blip r:embed="rId4">
            <a:alphaModFix/>
          </a:blip>
          <a:stretch>
            <a:fillRect/>
          </a:stretch>
        </p:blipFill>
        <p:spPr>
          <a:xfrm>
            <a:off x="152400" y="2118592"/>
            <a:ext cx="6447389" cy="2698584"/>
          </a:xfrm>
          <a:prstGeom prst="rect">
            <a:avLst/>
          </a:prstGeom>
          <a:noFill/>
          <a:ln>
            <a:noFill/>
          </a:ln>
        </p:spPr>
      </p:pic>
      <p:sp>
        <p:nvSpPr>
          <p:cNvPr id="344" name="Shape 344"/>
          <p:cNvSpPr txBox="1"/>
          <p:nvPr/>
        </p:nvSpPr>
        <p:spPr>
          <a:xfrm>
            <a:off x="0" y="4683900"/>
            <a:ext cx="9144000" cy="459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https://hbr.org/2018/03/using-ai-to-invent-new-medical-tests</a:t>
            </a:r>
            <a:endParaRPr sz="1100">
              <a:solidFill>
                <a:schemeClr val="dk1"/>
              </a:solidFill>
            </a:endParaRPr>
          </a:p>
          <a:p>
            <a:pPr indent="0" lvl="0" marL="0" rtl="0">
              <a:spcBef>
                <a:spcPts val="0"/>
              </a:spcBef>
              <a:spcAft>
                <a:spcPts val="0"/>
              </a:spcAft>
              <a:buNone/>
            </a:pPr>
            <a:r>
              <a:rPr lang="en-GB" sz="1100">
                <a:solidFill>
                  <a:schemeClr val="dk1"/>
                </a:solidFill>
              </a:rPr>
              <a:t>https://uk.reuters.com/article/us-fda-ai-approval/u-s-fda-approves-ai-device-to-detect-diabetic-eye-disease-idUKKBN1HI2LC</a:t>
            </a:r>
            <a:endParaRPr sz="11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4571998" y="1813775"/>
            <a:ext cx="4283450" cy="3105501"/>
          </a:xfrm>
          <a:prstGeom prst="rect">
            <a:avLst/>
          </a:prstGeom>
          <a:noFill/>
          <a:ln>
            <a:noFill/>
          </a:ln>
        </p:spPr>
      </p:pic>
      <p:pic>
        <p:nvPicPr>
          <p:cNvPr id="350" name="Shape 350"/>
          <p:cNvPicPr preferRelativeResize="0"/>
          <p:nvPr/>
        </p:nvPicPr>
        <p:blipFill>
          <a:blip r:embed="rId4">
            <a:alphaModFix/>
          </a:blip>
          <a:stretch>
            <a:fillRect/>
          </a:stretch>
        </p:blipFill>
        <p:spPr>
          <a:xfrm>
            <a:off x="152400" y="152400"/>
            <a:ext cx="4267198" cy="2438399"/>
          </a:xfrm>
          <a:prstGeom prst="rect">
            <a:avLst/>
          </a:prstGeom>
          <a:noFill/>
          <a:ln>
            <a:noFill/>
          </a:ln>
        </p:spPr>
      </p:pic>
      <p:sp>
        <p:nvSpPr>
          <p:cNvPr id="351" name="Shape 351"/>
          <p:cNvSpPr txBox="1"/>
          <p:nvPr/>
        </p:nvSpPr>
        <p:spPr>
          <a:xfrm>
            <a:off x="202800" y="2966850"/>
            <a:ext cx="4166400" cy="165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300 GB/s of raw data</a:t>
            </a:r>
            <a:endParaRPr sz="2400"/>
          </a:p>
          <a:p>
            <a:pPr indent="0" lvl="0" marL="0">
              <a:spcBef>
                <a:spcPts val="0"/>
              </a:spcBef>
              <a:spcAft>
                <a:spcPts val="0"/>
              </a:spcAft>
              <a:buNone/>
            </a:pPr>
            <a:r>
              <a:rPr lang="en-GB" sz="2400"/>
              <a:t>300 MB/s after filtering</a:t>
            </a:r>
            <a:endParaRPr sz="2400"/>
          </a:p>
          <a:p>
            <a:pPr indent="0" lvl="0" marL="0">
              <a:spcBef>
                <a:spcPts val="0"/>
              </a:spcBef>
              <a:spcAft>
                <a:spcPts val="0"/>
              </a:spcAft>
              <a:buNone/>
            </a:pPr>
            <a:r>
              <a:rPr lang="en-GB" sz="2400"/>
              <a:t>27 GB of data stored per day</a:t>
            </a:r>
            <a:endParaRPr sz="2400"/>
          </a:p>
          <a:p>
            <a:pPr indent="0" lvl="0" marL="0">
              <a:spcBef>
                <a:spcPts val="0"/>
              </a:spcBef>
              <a:spcAft>
                <a:spcPts val="0"/>
              </a:spcAft>
              <a:buNone/>
            </a:pPr>
            <a:r>
              <a:rPr lang="en-GB" sz="2400"/>
              <a:t>25 petabytes stored per year</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Shape 356"/>
          <p:cNvPicPr preferRelativeResize="0"/>
          <p:nvPr/>
        </p:nvPicPr>
        <p:blipFill>
          <a:blip r:embed="rId3">
            <a:alphaModFix/>
          </a:blip>
          <a:stretch>
            <a:fillRect/>
          </a:stretch>
        </p:blipFill>
        <p:spPr>
          <a:xfrm>
            <a:off x="2957100" y="152400"/>
            <a:ext cx="5841315" cy="4838701"/>
          </a:xfrm>
          <a:prstGeom prst="rect">
            <a:avLst/>
          </a:prstGeom>
          <a:noFill/>
          <a:ln>
            <a:noFill/>
          </a:ln>
        </p:spPr>
      </p:pic>
      <p:pic>
        <p:nvPicPr>
          <p:cNvPr id="357" name="Shape 357"/>
          <p:cNvPicPr preferRelativeResize="0"/>
          <p:nvPr/>
        </p:nvPicPr>
        <p:blipFill>
          <a:blip r:embed="rId4">
            <a:alphaModFix/>
          </a:blip>
          <a:stretch>
            <a:fillRect/>
          </a:stretch>
        </p:blipFill>
        <p:spPr>
          <a:xfrm>
            <a:off x="140100" y="232700"/>
            <a:ext cx="2553775" cy="385475"/>
          </a:xfrm>
          <a:prstGeom prst="rect">
            <a:avLst/>
          </a:prstGeom>
          <a:noFill/>
          <a:ln>
            <a:noFill/>
          </a:ln>
        </p:spPr>
      </p:pic>
      <p:sp>
        <p:nvSpPr>
          <p:cNvPr id="358" name="Shape 358"/>
          <p:cNvSpPr txBox="1"/>
          <p:nvPr/>
        </p:nvSpPr>
        <p:spPr>
          <a:xfrm>
            <a:off x="-12" y="4791600"/>
            <a:ext cx="3000000" cy="35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https://www.yeswecode.org/</a:t>
            </a:r>
            <a:endParaRPr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Shape 363"/>
          <p:cNvPicPr preferRelativeResize="0"/>
          <p:nvPr/>
        </p:nvPicPr>
        <p:blipFill>
          <a:blip r:embed="rId3">
            <a:alphaModFix/>
          </a:blip>
          <a:stretch>
            <a:fillRect/>
          </a:stretch>
        </p:blipFill>
        <p:spPr>
          <a:xfrm>
            <a:off x="2241675" y="73375"/>
            <a:ext cx="4660650" cy="4660650"/>
          </a:xfrm>
          <a:prstGeom prst="rect">
            <a:avLst/>
          </a:prstGeom>
          <a:noFill/>
          <a:ln>
            <a:noFill/>
          </a:ln>
        </p:spPr>
      </p:pic>
      <p:sp>
        <p:nvSpPr>
          <p:cNvPr id="364" name="Shape 364"/>
          <p:cNvSpPr txBox="1"/>
          <p:nvPr/>
        </p:nvSpPr>
        <p:spPr>
          <a:xfrm>
            <a:off x="-14700" y="4870500"/>
            <a:ext cx="91734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https://www.reddit.com/r/AdviceAnimals/comments/8kp3vi/ive_never_been_happier_in_my_life/</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Shape 369"/>
          <p:cNvPicPr preferRelativeResize="0"/>
          <p:nvPr/>
        </p:nvPicPr>
        <p:blipFill>
          <a:blip r:embed="rId3">
            <a:alphaModFix/>
          </a:blip>
          <a:stretch>
            <a:fillRect/>
          </a:stretch>
        </p:blipFill>
        <p:spPr>
          <a:xfrm>
            <a:off x="152400" y="152400"/>
            <a:ext cx="4997650" cy="2929400"/>
          </a:xfrm>
          <a:prstGeom prst="rect">
            <a:avLst/>
          </a:prstGeom>
          <a:noFill/>
          <a:ln>
            <a:noFill/>
          </a:ln>
        </p:spPr>
      </p:pic>
      <p:pic>
        <p:nvPicPr>
          <p:cNvPr id="370" name="Shape 370"/>
          <p:cNvPicPr preferRelativeResize="0"/>
          <p:nvPr/>
        </p:nvPicPr>
        <p:blipFill>
          <a:blip r:embed="rId4">
            <a:alphaModFix/>
          </a:blip>
          <a:stretch>
            <a:fillRect/>
          </a:stretch>
        </p:blipFill>
        <p:spPr>
          <a:xfrm>
            <a:off x="5711925" y="2063250"/>
            <a:ext cx="2857500" cy="2857500"/>
          </a:xfrm>
          <a:prstGeom prst="rect">
            <a:avLst/>
          </a:prstGeom>
          <a:noFill/>
          <a:ln>
            <a:noFill/>
          </a:ln>
        </p:spPr>
      </p:pic>
      <p:sp>
        <p:nvSpPr>
          <p:cNvPr id="371" name="Shape 371"/>
          <p:cNvSpPr txBox="1"/>
          <p:nvPr/>
        </p:nvSpPr>
        <p:spPr>
          <a:xfrm>
            <a:off x="0" y="4633450"/>
            <a:ext cx="6824400" cy="51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https://www.amazon.co.uk/Philips-Ambiance-Wireless-Lighting-Starter/dp/B01K1WP7Z4</a:t>
            </a:r>
            <a:endParaRPr sz="1100"/>
          </a:p>
          <a:p>
            <a:pPr indent="0" lvl="0" marL="0" rtl="0">
              <a:spcBef>
                <a:spcPts val="0"/>
              </a:spcBef>
              <a:spcAft>
                <a:spcPts val="0"/>
              </a:spcAft>
              <a:buNone/>
            </a:pPr>
            <a:r>
              <a:rPr lang="en-GB" sz="1100"/>
              <a:t>https://www.amazon.co.uk/Amazon-Echo-Dot-Generation-Black/dp/B01DFKBL68</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Software is hugging the world</a:t>
            </a:r>
            <a:endParaRPr/>
          </a:p>
        </p:txBody>
      </p:sp>
      <p:sp>
        <p:nvSpPr>
          <p:cNvPr id="377" name="Shape 377"/>
          <p:cNvSpPr txBox="1"/>
          <p:nvPr/>
        </p:nvSpPr>
        <p:spPr>
          <a:xfrm>
            <a:off x="0" y="4785603"/>
            <a:ext cx="7315200" cy="357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https://drawception.com/panel/drawing/b1AY6336/danger-dolan-hugging-the-world/</a:t>
            </a:r>
            <a:endParaRPr sz="1100"/>
          </a:p>
        </p:txBody>
      </p:sp>
      <p:pic>
        <p:nvPicPr>
          <p:cNvPr id="378" name="Shape 378"/>
          <p:cNvPicPr preferRelativeResize="0"/>
          <p:nvPr/>
        </p:nvPicPr>
        <p:blipFill>
          <a:blip r:embed="rId3">
            <a:alphaModFix/>
          </a:blip>
          <a:stretch>
            <a:fillRect/>
          </a:stretch>
        </p:blipFill>
        <p:spPr>
          <a:xfrm>
            <a:off x="2529473" y="1199562"/>
            <a:ext cx="4085050" cy="3404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InfoSec Echo Chamber</a:t>
            </a:r>
            <a:endParaRPr/>
          </a:p>
        </p:txBody>
      </p:sp>
      <p:pic>
        <p:nvPicPr>
          <p:cNvPr id="384" name="Shape 384"/>
          <p:cNvPicPr preferRelativeResize="0"/>
          <p:nvPr/>
        </p:nvPicPr>
        <p:blipFill>
          <a:blip r:embed="rId3">
            <a:alphaModFix/>
          </a:blip>
          <a:stretch>
            <a:fillRect/>
          </a:stretch>
        </p:blipFill>
        <p:spPr>
          <a:xfrm>
            <a:off x="152400" y="1170125"/>
            <a:ext cx="5164401" cy="3363924"/>
          </a:xfrm>
          <a:prstGeom prst="rect">
            <a:avLst/>
          </a:prstGeom>
          <a:noFill/>
          <a:ln>
            <a:noFill/>
          </a:ln>
        </p:spPr>
      </p:pic>
      <p:sp>
        <p:nvSpPr>
          <p:cNvPr id="385" name="Shape 385"/>
          <p:cNvSpPr txBox="1"/>
          <p:nvPr/>
        </p:nvSpPr>
        <p:spPr>
          <a:xfrm>
            <a:off x="6083275" y="940788"/>
            <a:ext cx="2486700" cy="382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200"/>
              <a:t>Other risks:</a:t>
            </a:r>
            <a:endParaRPr sz="3200"/>
          </a:p>
          <a:p>
            <a:pPr indent="0" lvl="0" marL="0">
              <a:spcBef>
                <a:spcPts val="0"/>
              </a:spcBef>
              <a:spcAft>
                <a:spcPts val="0"/>
              </a:spcAft>
              <a:buNone/>
            </a:pPr>
            <a:r>
              <a:t/>
            </a:r>
            <a:endParaRPr sz="2500"/>
          </a:p>
          <a:p>
            <a:pPr indent="0" lvl="0" marL="0">
              <a:spcBef>
                <a:spcPts val="0"/>
              </a:spcBef>
              <a:spcAft>
                <a:spcPts val="0"/>
              </a:spcAft>
              <a:buNone/>
            </a:pPr>
            <a:r>
              <a:rPr lang="en-GB" sz="2500"/>
              <a:t>Environmental </a:t>
            </a:r>
            <a:endParaRPr sz="2500"/>
          </a:p>
          <a:p>
            <a:pPr indent="0" lvl="0" marL="0">
              <a:spcBef>
                <a:spcPts val="0"/>
              </a:spcBef>
              <a:spcAft>
                <a:spcPts val="0"/>
              </a:spcAft>
              <a:buNone/>
            </a:pPr>
            <a:r>
              <a:t/>
            </a:r>
            <a:endParaRPr sz="2500"/>
          </a:p>
          <a:p>
            <a:pPr indent="0" lvl="0" marL="0">
              <a:spcBef>
                <a:spcPts val="0"/>
              </a:spcBef>
              <a:spcAft>
                <a:spcPts val="0"/>
              </a:spcAft>
              <a:buNone/>
            </a:pPr>
            <a:r>
              <a:rPr lang="en-GB" sz="2500"/>
              <a:t>Regulatory </a:t>
            </a:r>
            <a:endParaRPr sz="2500"/>
          </a:p>
          <a:p>
            <a:pPr indent="0" lvl="0" marL="0">
              <a:spcBef>
                <a:spcPts val="0"/>
              </a:spcBef>
              <a:spcAft>
                <a:spcPts val="0"/>
              </a:spcAft>
              <a:buNone/>
            </a:pPr>
            <a:r>
              <a:t/>
            </a:r>
            <a:endParaRPr sz="2500"/>
          </a:p>
          <a:p>
            <a:pPr indent="0" lvl="0" marL="0">
              <a:spcBef>
                <a:spcPts val="0"/>
              </a:spcBef>
              <a:spcAft>
                <a:spcPts val="0"/>
              </a:spcAft>
              <a:buNone/>
            </a:pPr>
            <a:r>
              <a:rPr lang="en-GB" sz="2500"/>
              <a:t>Geo-political </a:t>
            </a:r>
            <a:endParaRPr sz="2500"/>
          </a:p>
          <a:p>
            <a:pPr indent="0" lvl="0" marL="0">
              <a:spcBef>
                <a:spcPts val="0"/>
              </a:spcBef>
              <a:spcAft>
                <a:spcPts val="0"/>
              </a:spcAft>
              <a:buNone/>
            </a:pPr>
            <a:r>
              <a:t/>
            </a:r>
            <a:endParaRPr sz="2500"/>
          </a:p>
          <a:p>
            <a:pPr indent="0" lvl="0" marL="0">
              <a:spcBef>
                <a:spcPts val="0"/>
              </a:spcBef>
              <a:spcAft>
                <a:spcPts val="0"/>
              </a:spcAft>
              <a:buNone/>
            </a:pPr>
            <a:r>
              <a:rPr lang="en-GB" sz="2500"/>
              <a:t>Market</a:t>
            </a:r>
            <a:endParaRPr sz="2500"/>
          </a:p>
        </p:txBody>
      </p:sp>
      <p:sp>
        <p:nvSpPr>
          <p:cNvPr id="386" name="Shape 386"/>
          <p:cNvSpPr txBox="1"/>
          <p:nvPr/>
        </p:nvSpPr>
        <p:spPr>
          <a:xfrm>
            <a:off x="0" y="4851000"/>
            <a:ext cx="72987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https://www.nytimes.com/2011/05/29/technology/29stream.html</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4800"/>
              <a:t>“Software is eating the world”</a:t>
            </a:r>
            <a:endParaRPr sz="4800"/>
          </a:p>
          <a:p>
            <a:pPr indent="0" lvl="0" marL="0">
              <a:spcBef>
                <a:spcPts val="0"/>
              </a:spcBef>
              <a:spcAft>
                <a:spcPts val="0"/>
              </a:spcAft>
              <a:buNone/>
            </a:pPr>
            <a:r>
              <a:rPr lang="en-GB"/>
              <a:t>Marc Andreessen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948000"/>
            <a:ext cx="8520600" cy="32475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GB" sz="4800"/>
              <a:t>Let’s find ways to enable all of this cool stuff in a way that is secure, and protects privacy and other digital rights.</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3425900" y="1092374"/>
            <a:ext cx="5555825" cy="2958770"/>
          </a:xfrm>
          <a:prstGeom prst="rect">
            <a:avLst/>
          </a:prstGeom>
          <a:noFill/>
          <a:ln>
            <a:noFill/>
          </a:ln>
        </p:spPr>
      </p:pic>
      <p:pic>
        <p:nvPicPr>
          <p:cNvPr id="397" name="Shape 397"/>
          <p:cNvPicPr preferRelativeResize="0"/>
          <p:nvPr/>
        </p:nvPicPr>
        <p:blipFill>
          <a:blip r:embed="rId4">
            <a:alphaModFix/>
          </a:blip>
          <a:stretch>
            <a:fillRect/>
          </a:stretch>
        </p:blipFill>
        <p:spPr>
          <a:xfrm>
            <a:off x="641725" y="1332063"/>
            <a:ext cx="2479375" cy="2479375"/>
          </a:xfrm>
          <a:prstGeom prst="rect">
            <a:avLst/>
          </a:prstGeom>
          <a:noFill/>
          <a:ln>
            <a:noFill/>
          </a:ln>
        </p:spPr>
      </p:pic>
      <p:sp>
        <p:nvSpPr>
          <p:cNvPr id="398" name="Shape 398"/>
          <p:cNvSpPr txBox="1"/>
          <p:nvPr/>
        </p:nvSpPr>
        <p:spPr>
          <a:xfrm>
            <a:off x="728363" y="540375"/>
            <a:ext cx="2306100" cy="63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000"/>
              <a:t>Enablement</a:t>
            </a:r>
            <a:endParaRPr sz="3000"/>
          </a:p>
        </p:txBody>
      </p:sp>
      <p:sp>
        <p:nvSpPr>
          <p:cNvPr id="399" name="Shape 399"/>
          <p:cNvSpPr txBox="1"/>
          <p:nvPr/>
        </p:nvSpPr>
        <p:spPr>
          <a:xfrm>
            <a:off x="773025" y="3664425"/>
            <a:ext cx="2306100" cy="63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a:t>Opportunity</a:t>
            </a:r>
            <a:endParaRPr sz="3000"/>
          </a:p>
        </p:txBody>
      </p:sp>
      <p:sp>
        <p:nvSpPr>
          <p:cNvPr id="400" name="Shape 400"/>
          <p:cNvSpPr txBox="1"/>
          <p:nvPr/>
        </p:nvSpPr>
        <p:spPr>
          <a:xfrm>
            <a:off x="-14700" y="4813200"/>
            <a:ext cx="9173400" cy="33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https://twitter.com/vickycharra/status/375254199547609089</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Dev</a:t>
            </a:r>
            <a:r>
              <a:rPr lang="en-GB"/>
              <a:t>SecOps</a:t>
            </a:r>
            <a:endParaRPr/>
          </a:p>
        </p:txBody>
      </p:sp>
      <p:sp>
        <p:nvSpPr>
          <p:cNvPr id="406" name="Shape 406"/>
          <p:cNvSpPr txBox="1"/>
          <p:nvPr/>
        </p:nvSpPr>
        <p:spPr>
          <a:xfrm>
            <a:off x="311700" y="2176800"/>
            <a:ext cx="4012800" cy="789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4000"/>
              <a:t>Shift security left</a:t>
            </a:r>
            <a:endParaRPr sz="4000"/>
          </a:p>
        </p:txBody>
      </p:sp>
      <p:pic>
        <p:nvPicPr>
          <p:cNvPr id="407" name="Shape 407"/>
          <p:cNvPicPr preferRelativeResize="0"/>
          <p:nvPr/>
        </p:nvPicPr>
        <p:blipFill>
          <a:blip r:embed="rId3">
            <a:alphaModFix/>
          </a:blip>
          <a:stretch>
            <a:fillRect/>
          </a:stretch>
        </p:blipFill>
        <p:spPr>
          <a:xfrm>
            <a:off x="4475425" y="1611849"/>
            <a:ext cx="4453749" cy="2594000"/>
          </a:xfrm>
          <a:prstGeom prst="rect">
            <a:avLst/>
          </a:prstGeom>
          <a:noFill/>
          <a:ln>
            <a:noFill/>
          </a:ln>
        </p:spPr>
      </p:pic>
      <p:sp>
        <p:nvSpPr>
          <p:cNvPr id="408" name="Shape 408"/>
          <p:cNvSpPr txBox="1"/>
          <p:nvPr/>
        </p:nvSpPr>
        <p:spPr>
          <a:xfrm>
            <a:off x="0" y="4863300"/>
            <a:ext cx="89292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https://visegradpost.com/en/2017/11/01/the-eastring-pipeline-project-is-launched/</a:t>
            </a:r>
            <a:endParaRPr sz="11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218700" y="959100"/>
            <a:ext cx="8706600" cy="32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9600"/>
              <a:t>Shift security</a:t>
            </a:r>
            <a:endParaRPr sz="9600"/>
          </a:p>
          <a:p>
            <a:pPr indent="0" lvl="0" marL="0" rtl="0" algn="ctr">
              <a:spcBef>
                <a:spcPts val="0"/>
              </a:spcBef>
              <a:spcAft>
                <a:spcPts val="0"/>
              </a:spcAft>
              <a:buNone/>
            </a:pPr>
            <a:r>
              <a:rPr b="1" lang="en-GB" sz="9600"/>
              <a:t>thin</a:t>
            </a:r>
            <a:r>
              <a:rPr b="1" lang="en-GB" sz="9600"/>
              <a:t>king</a:t>
            </a:r>
            <a:r>
              <a:rPr lang="en-GB" sz="9600"/>
              <a:t> left</a:t>
            </a:r>
            <a:endParaRPr sz="9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graphicFrame>
        <p:nvGraphicFramePr>
          <p:cNvPr id="418" name="Shape 418"/>
          <p:cNvGraphicFramePr/>
          <p:nvPr/>
        </p:nvGraphicFramePr>
        <p:xfrm>
          <a:off x="295200" y="343250"/>
          <a:ext cx="3000000" cy="3000000"/>
        </p:xfrm>
        <a:graphic>
          <a:graphicData uri="http://schemas.openxmlformats.org/drawingml/2006/table">
            <a:tbl>
              <a:tblPr>
                <a:noFill/>
                <a:tableStyleId>{F986A4E1-2C52-4E1A-AD1A-0D8C2A2F65DD}</a:tableStyleId>
              </a:tblPr>
              <a:tblGrid>
                <a:gridCol w="2872750"/>
                <a:gridCol w="2872750"/>
                <a:gridCol w="2872750"/>
              </a:tblGrid>
              <a:tr h="970650">
                <a:tc>
                  <a:txBody>
                    <a:bodyPr>
                      <a:noAutofit/>
                    </a:bodyPr>
                    <a:lstStyle/>
                    <a:p>
                      <a:pPr indent="0" lvl="0" marL="0">
                        <a:spcBef>
                          <a:spcPts val="0"/>
                        </a:spcBef>
                        <a:spcAft>
                          <a:spcPts val="0"/>
                        </a:spcAft>
                        <a:buNone/>
                      </a:pPr>
                      <a:r>
                        <a:rPr b="1" lang="en-GB" sz="2400"/>
                        <a:t>Where we were</a:t>
                      </a:r>
                      <a:endParaRPr b="1"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GB" sz="2400"/>
                        <a:t>Where we are</a:t>
                      </a:r>
                      <a:endParaRPr b="1"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GB" sz="2400"/>
                        <a:t>Where we’re heading</a:t>
                      </a:r>
                      <a:endParaRPr b="1"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33775">
                <a:tc>
                  <a:txBody>
                    <a:bodyPr>
                      <a:noAutofit/>
                    </a:bodyPr>
                    <a:lstStyle/>
                    <a:p>
                      <a:pPr indent="0" lvl="0" marL="0">
                        <a:spcBef>
                          <a:spcPts val="0"/>
                        </a:spcBef>
                        <a:spcAft>
                          <a:spcPts val="0"/>
                        </a:spcAft>
                        <a:buNone/>
                      </a:pPr>
                      <a:r>
                        <a:rPr lang="en-GB" sz="2400"/>
                        <a:t>Department of “no”</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Isolated skills</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Unaligned from business needs</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Driven by tech</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GB" sz="2400"/>
                        <a:t>Security in the pipelines</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Security benefits of automation and cloud</a:t>
                      </a:r>
                      <a:endParaRPr sz="2400"/>
                    </a:p>
                    <a:p>
                      <a:pPr indent="0" lvl="0" marL="0">
                        <a:spcBef>
                          <a:spcPts val="0"/>
                        </a:spcBef>
                        <a:spcAft>
                          <a:spcPts val="0"/>
                        </a:spcAft>
                        <a:buNone/>
                      </a:pPr>
                      <a:r>
                        <a:t/>
                      </a:r>
                      <a:endParaRPr sz="2400"/>
                    </a:p>
                    <a:p>
                      <a:pPr indent="0" lvl="0" marL="0">
                        <a:spcBef>
                          <a:spcPts val="0"/>
                        </a:spcBef>
                        <a:spcAft>
                          <a:spcPts val="0"/>
                        </a:spcAft>
                        <a:buNone/>
                      </a:pPr>
                      <a:r>
                        <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GB" sz="2400"/>
                        <a:t>Engagement</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Education</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Empowerment</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Bug b</a:t>
            </a:r>
            <a:r>
              <a:rPr lang="en-GB"/>
              <a:t>ounties </a:t>
            </a:r>
            <a:endParaRPr/>
          </a:p>
        </p:txBody>
      </p:sp>
      <p:sp>
        <p:nvSpPr>
          <p:cNvPr id="424" name="Shape 424"/>
          <p:cNvSpPr txBox="1"/>
          <p:nvPr/>
        </p:nvSpPr>
        <p:spPr>
          <a:xfrm>
            <a:off x="311693" y="5143505"/>
            <a:ext cx="7315200" cy="85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Speaking to tester</a:t>
            </a:r>
            <a:endParaRPr/>
          </a:p>
        </p:txBody>
      </p:sp>
      <p:pic>
        <p:nvPicPr>
          <p:cNvPr id="425" name="Shape 425"/>
          <p:cNvPicPr preferRelativeResize="0"/>
          <p:nvPr/>
        </p:nvPicPr>
        <p:blipFill>
          <a:blip r:embed="rId3">
            <a:alphaModFix/>
          </a:blip>
          <a:stretch>
            <a:fillRect/>
          </a:stretch>
        </p:blipFill>
        <p:spPr>
          <a:xfrm>
            <a:off x="914401" y="1403327"/>
            <a:ext cx="7315199" cy="3354560"/>
          </a:xfrm>
          <a:prstGeom prst="rect">
            <a:avLst/>
          </a:prstGeom>
          <a:noFill/>
          <a:ln>
            <a:noFill/>
          </a:ln>
        </p:spPr>
      </p:pic>
      <p:sp>
        <p:nvSpPr>
          <p:cNvPr id="426" name="Shape 426"/>
          <p:cNvSpPr txBox="1"/>
          <p:nvPr/>
        </p:nvSpPr>
        <p:spPr>
          <a:xfrm>
            <a:off x="0" y="4851000"/>
            <a:ext cx="88344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https://www.matrixfans.net/interview-with-darrin-prescott-stunt-double-agent-smith-from-the-matrix-reloaded-and-revolutions-2003/</a:t>
            </a:r>
            <a:endParaRPr sz="11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Writing security tests</a:t>
            </a:r>
            <a:endParaRPr/>
          </a:p>
        </p:txBody>
      </p:sp>
      <p:sp>
        <p:nvSpPr>
          <p:cNvPr id="432" name="Shape 432"/>
          <p:cNvSpPr txBox="1"/>
          <p:nvPr/>
        </p:nvSpPr>
        <p:spPr>
          <a:xfrm>
            <a:off x="459750" y="1192475"/>
            <a:ext cx="8555700" cy="32400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@session_management</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Session Management</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Verify that there are no weaknesses in the session management implementation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br>
              <a:rPr lang="en-GB">
                <a:solidFill>
                  <a:srgbClr val="24292E"/>
                </a:solidFill>
                <a:highlight>
                  <a:srgbClr val="FFFFFF"/>
                </a:highlight>
                <a:latin typeface="Consolas"/>
                <a:ea typeface="Consolas"/>
                <a:cs typeface="Consolas"/>
                <a:sym typeface="Consolas"/>
              </a:rPr>
            </a:b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@iriusrisk-cwe-664-fixation</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Issue a new session ID after authentication</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 new browser or client instance</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login page</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value of the session ID is noted</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default user logs in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user is logged in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value of the session cookie issued after authentication should be different from that of the previously noted session ID</a:t>
            </a:r>
            <a:endParaRPr>
              <a:solidFill>
                <a:srgbClr val="24292E"/>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
        <p:nvSpPr>
          <p:cNvPr id="433" name="Shape 433"/>
          <p:cNvSpPr txBox="1"/>
          <p:nvPr/>
        </p:nvSpPr>
        <p:spPr>
          <a:xfrm>
            <a:off x="0" y="4873200"/>
            <a:ext cx="9144000" cy="27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https://github.com/continuumsecurity/bdd-security/blob/master/src/test/resources/features/session_management.feature</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Security ch</a:t>
            </a:r>
            <a:r>
              <a:rPr lang="en-GB"/>
              <a:t>ampions </a:t>
            </a:r>
            <a:endParaRPr/>
          </a:p>
        </p:txBody>
      </p:sp>
      <p:sp>
        <p:nvSpPr>
          <p:cNvPr id="439" name="Shape 439"/>
          <p:cNvSpPr txBox="1"/>
          <p:nvPr/>
        </p:nvSpPr>
        <p:spPr>
          <a:xfrm>
            <a:off x="0" y="4834600"/>
            <a:ext cx="9144000" cy="30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100">
                <a:solidFill>
                  <a:schemeClr val="dk1"/>
                </a:solidFill>
              </a:rPr>
              <a:t>https://www.mmamania.com/2017/12/6/16743010/despite-ufc-getting-into-boxing-holly-holm-has-no-desire-return-sweet-science-mma</a:t>
            </a:r>
            <a:endParaRPr sz="1100">
              <a:solidFill>
                <a:schemeClr val="dk1"/>
              </a:solidFill>
            </a:endParaRPr>
          </a:p>
        </p:txBody>
      </p:sp>
      <p:pic>
        <p:nvPicPr>
          <p:cNvPr id="440" name="Shape 440"/>
          <p:cNvPicPr preferRelativeResize="0"/>
          <p:nvPr/>
        </p:nvPicPr>
        <p:blipFill>
          <a:blip r:embed="rId3">
            <a:alphaModFix/>
          </a:blip>
          <a:stretch>
            <a:fillRect/>
          </a:stretch>
        </p:blipFill>
        <p:spPr>
          <a:xfrm>
            <a:off x="1964950" y="1222495"/>
            <a:ext cx="5214099" cy="34760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Threat modeling</a:t>
            </a:r>
            <a:endParaRPr/>
          </a:p>
        </p:txBody>
      </p:sp>
      <p:pic>
        <p:nvPicPr>
          <p:cNvPr id="446" name="Shape 446"/>
          <p:cNvPicPr preferRelativeResize="0"/>
          <p:nvPr/>
        </p:nvPicPr>
        <p:blipFill>
          <a:blip r:embed="rId3">
            <a:alphaModFix/>
          </a:blip>
          <a:stretch>
            <a:fillRect/>
          </a:stretch>
        </p:blipFill>
        <p:spPr>
          <a:xfrm>
            <a:off x="2661513" y="1017725"/>
            <a:ext cx="3820975" cy="3820975"/>
          </a:xfrm>
          <a:prstGeom prst="rect">
            <a:avLst/>
          </a:prstGeom>
          <a:noFill/>
          <a:ln>
            <a:noFill/>
          </a:ln>
        </p:spPr>
      </p:pic>
      <p:sp>
        <p:nvSpPr>
          <p:cNvPr id="447" name="Shape 447"/>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https://www.everythingwingchun.com/WING-CHUN-DUMMY-Warrior-Compact-Wall-Mounted-p/myj-wma-compact.htm</a:t>
            </a:r>
            <a:endParaRPr sz="11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It’s easy, you already do it...</a:t>
            </a:r>
            <a:endParaRPr/>
          </a:p>
        </p:txBody>
      </p:sp>
      <p:pic>
        <p:nvPicPr>
          <p:cNvPr id="453" name="Shape 453"/>
          <p:cNvPicPr preferRelativeResize="0"/>
          <p:nvPr/>
        </p:nvPicPr>
        <p:blipFill>
          <a:blip r:embed="rId3">
            <a:alphaModFix/>
          </a:blip>
          <a:stretch>
            <a:fillRect/>
          </a:stretch>
        </p:blipFill>
        <p:spPr>
          <a:xfrm>
            <a:off x="1805225" y="1098592"/>
            <a:ext cx="5533551" cy="3689026"/>
          </a:xfrm>
          <a:prstGeom prst="rect">
            <a:avLst/>
          </a:prstGeom>
          <a:noFill/>
          <a:ln>
            <a:noFill/>
          </a:ln>
        </p:spPr>
      </p:pic>
      <p:sp>
        <p:nvSpPr>
          <p:cNvPr id="454" name="Shape 454"/>
          <p:cNvSpPr txBox="1"/>
          <p:nvPr/>
        </p:nvSpPr>
        <p:spPr>
          <a:xfrm>
            <a:off x="0" y="4868500"/>
            <a:ext cx="65085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https://pxhere.com/en/photo/722219</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Shape 167"/>
          <p:cNvPicPr preferRelativeResize="0"/>
          <p:nvPr/>
        </p:nvPicPr>
        <p:blipFill>
          <a:blip r:embed="rId3">
            <a:alphaModFix/>
          </a:blip>
          <a:stretch>
            <a:fillRect/>
          </a:stretch>
        </p:blipFill>
        <p:spPr>
          <a:xfrm>
            <a:off x="2047713" y="256700"/>
            <a:ext cx="5048575" cy="4207150"/>
          </a:xfrm>
          <a:prstGeom prst="rect">
            <a:avLst/>
          </a:prstGeom>
          <a:noFill/>
          <a:ln>
            <a:noFill/>
          </a:ln>
        </p:spPr>
      </p:pic>
      <p:sp>
        <p:nvSpPr>
          <p:cNvPr id="168" name="Shape 168"/>
          <p:cNvSpPr txBox="1"/>
          <p:nvPr/>
        </p:nvSpPr>
        <p:spPr>
          <a:xfrm>
            <a:off x="0" y="4863325"/>
            <a:ext cx="79020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https://drawception.com/player/686396/3slimy5me/</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Shape 4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Why threat model?</a:t>
            </a:r>
            <a:endParaRPr/>
          </a:p>
        </p:txBody>
      </p:sp>
      <p:sp>
        <p:nvSpPr>
          <p:cNvPr id="460" name="Shape 460"/>
          <p:cNvSpPr txBox="1"/>
          <p:nvPr/>
        </p:nvSpPr>
        <p:spPr>
          <a:xfrm>
            <a:off x="281100" y="1349275"/>
            <a:ext cx="8581800" cy="3018300"/>
          </a:xfrm>
          <a:prstGeom prst="rect">
            <a:avLst/>
          </a:prstGeom>
          <a:noFill/>
          <a:ln>
            <a:noFill/>
          </a:ln>
        </p:spPr>
        <p:txBody>
          <a:bodyPr anchorCtr="0" anchor="t" bIns="91425" lIns="91425" spcFirstLastPara="1" rIns="91425" wrap="square" tIns="91425">
            <a:noAutofit/>
          </a:bodyPr>
          <a:lstStyle/>
          <a:p>
            <a:pPr indent="-381000" lvl="0" marL="457200" rtl="0">
              <a:lnSpc>
                <a:spcPct val="100000"/>
              </a:lnSpc>
              <a:spcBef>
                <a:spcPts val="0"/>
              </a:spcBef>
              <a:spcAft>
                <a:spcPts val="0"/>
              </a:spcAft>
              <a:buSzPts val="2400"/>
              <a:buChar char="●"/>
            </a:pPr>
            <a:r>
              <a:rPr lang="en-GB" sz="2400"/>
              <a:t>Find security issues sooner and cheaper - help to deliver on time and in scope</a:t>
            </a:r>
            <a:endParaRPr sz="2400"/>
          </a:p>
          <a:p>
            <a:pPr indent="-381000" lvl="0" marL="457200" rtl="0">
              <a:lnSpc>
                <a:spcPct val="100000"/>
              </a:lnSpc>
              <a:spcBef>
                <a:spcPts val="1000"/>
              </a:spcBef>
              <a:spcAft>
                <a:spcPts val="0"/>
              </a:spcAft>
              <a:buSzPts val="2400"/>
              <a:buChar char="●"/>
            </a:pPr>
            <a:r>
              <a:rPr lang="en-GB" sz="2400"/>
              <a:t>Even for production systems, find and fix threats before the hackers find them</a:t>
            </a:r>
            <a:endParaRPr sz="2400"/>
          </a:p>
          <a:p>
            <a:pPr indent="-381000" lvl="0" marL="457200" rtl="0">
              <a:lnSpc>
                <a:spcPct val="100000"/>
              </a:lnSpc>
              <a:spcBef>
                <a:spcPts val="1000"/>
              </a:spcBef>
              <a:spcAft>
                <a:spcPts val="0"/>
              </a:spcAft>
              <a:buSzPts val="2400"/>
              <a:buChar char="●"/>
            </a:pPr>
            <a:r>
              <a:rPr lang="en-GB" sz="2400"/>
              <a:t>Puts controls into context, help prioritise investment</a:t>
            </a:r>
            <a:endParaRPr sz="2400"/>
          </a:p>
          <a:p>
            <a:pPr indent="-381000" lvl="0" marL="457200" rtl="0">
              <a:spcBef>
                <a:spcPts val="1000"/>
              </a:spcBef>
              <a:spcAft>
                <a:spcPts val="1000"/>
              </a:spcAft>
              <a:buClr>
                <a:schemeClr val="dk1"/>
              </a:buClr>
              <a:buSzPts val="2400"/>
              <a:buChar char="●"/>
            </a:pPr>
            <a:r>
              <a:rPr lang="en-GB" sz="2400">
                <a:solidFill>
                  <a:schemeClr val="dk1"/>
                </a:solidFill>
              </a:rPr>
              <a:t>Brings security closer to other teams</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So why aren</a:t>
            </a:r>
            <a:r>
              <a:rPr lang="en-GB"/>
              <a:t>'t more people doing it?</a:t>
            </a:r>
            <a:endParaRPr/>
          </a:p>
        </p:txBody>
      </p:sp>
      <p:sp>
        <p:nvSpPr>
          <p:cNvPr id="466" name="Shape 466"/>
          <p:cNvSpPr txBox="1"/>
          <p:nvPr/>
        </p:nvSpPr>
        <p:spPr>
          <a:xfrm>
            <a:off x="1529400" y="2139500"/>
            <a:ext cx="6085200" cy="138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600"/>
              <a:t>WARNING: This next section contains wild speculation ;)</a:t>
            </a:r>
            <a:endParaRPr sz="3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idx="1" type="body"/>
          </p:nvPr>
        </p:nvSpPr>
        <p:spPr>
          <a:xfrm>
            <a:off x="297325" y="1229262"/>
            <a:ext cx="2418000" cy="229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000000"/>
                </a:solidFill>
              </a:rPr>
              <a:t>Not a blinky box you can buy, install and ignore</a:t>
            </a:r>
            <a:endParaRPr sz="3000">
              <a:solidFill>
                <a:srgbClr val="000000"/>
              </a:solidFill>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472" name="Shape 472"/>
          <p:cNvPicPr preferRelativeResize="0"/>
          <p:nvPr/>
        </p:nvPicPr>
        <p:blipFill>
          <a:blip r:embed="rId3">
            <a:alphaModFix/>
          </a:blip>
          <a:stretch>
            <a:fillRect/>
          </a:stretch>
        </p:blipFill>
        <p:spPr>
          <a:xfrm>
            <a:off x="2854850" y="715688"/>
            <a:ext cx="5905500" cy="3324225"/>
          </a:xfrm>
          <a:prstGeom prst="rect">
            <a:avLst/>
          </a:prstGeom>
          <a:noFill/>
          <a:ln>
            <a:noFill/>
          </a:ln>
        </p:spPr>
      </p:pic>
      <p:sp>
        <p:nvSpPr>
          <p:cNvPr id="473" name="Shape 473"/>
          <p:cNvSpPr txBox="1"/>
          <p:nvPr/>
        </p:nvSpPr>
        <p:spPr>
          <a:xfrm>
            <a:off x="0" y="4827300"/>
            <a:ext cx="91440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http://www.itpro.co.uk/server/28801/dell-emc-gains-server-market-share-at-hpes-expense</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id="478" name="Shape 478"/>
          <p:cNvPicPr preferRelativeResize="0"/>
          <p:nvPr/>
        </p:nvPicPr>
        <p:blipFill>
          <a:blip r:embed="rId3">
            <a:alphaModFix/>
          </a:blip>
          <a:stretch>
            <a:fillRect/>
          </a:stretch>
        </p:blipFill>
        <p:spPr>
          <a:xfrm>
            <a:off x="1524000" y="285750"/>
            <a:ext cx="6096000" cy="457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Shape 483"/>
          <p:cNvPicPr preferRelativeResize="0"/>
          <p:nvPr/>
        </p:nvPicPr>
        <p:blipFill>
          <a:blip r:embed="rId3">
            <a:alphaModFix/>
          </a:blip>
          <a:stretch>
            <a:fillRect/>
          </a:stretch>
        </p:blipFill>
        <p:spPr>
          <a:xfrm>
            <a:off x="3514350" y="885825"/>
            <a:ext cx="4886325" cy="3371850"/>
          </a:xfrm>
          <a:prstGeom prst="rect">
            <a:avLst/>
          </a:prstGeom>
          <a:noFill/>
          <a:ln>
            <a:noFill/>
          </a:ln>
        </p:spPr>
      </p:pic>
      <p:sp>
        <p:nvSpPr>
          <p:cNvPr id="484" name="Shape 484"/>
          <p:cNvSpPr txBox="1"/>
          <p:nvPr/>
        </p:nvSpPr>
        <p:spPr>
          <a:xfrm>
            <a:off x="280175" y="1246350"/>
            <a:ext cx="3110400" cy="26508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4800"/>
              <a:t>There are “other” priorities</a:t>
            </a:r>
            <a:endParaRPr sz="4800"/>
          </a:p>
        </p:txBody>
      </p:sp>
      <p:sp>
        <p:nvSpPr>
          <p:cNvPr id="485" name="Shape 485"/>
          <p:cNvSpPr txBox="1"/>
          <p:nvPr/>
        </p:nvSpPr>
        <p:spPr>
          <a:xfrm>
            <a:off x="0" y="4884900"/>
            <a:ext cx="9144000" cy="258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http://racehq.com/escaping-the-curse-of-the-sticky-note-man/</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nvSpPr>
        <p:spPr>
          <a:xfrm>
            <a:off x="459300" y="1016550"/>
            <a:ext cx="8225400" cy="3110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7200"/>
              <a:t>Start simple</a:t>
            </a:r>
            <a:endParaRPr sz="7200"/>
          </a:p>
          <a:p>
            <a:pPr indent="0" lvl="0" marL="0" algn="ctr">
              <a:spcBef>
                <a:spcPts val="0"/>
              </a:spcBef>
              <a:spcAft>
                <a:spcPts val="0"/>
              </a:spcAft>
              <a:buNone/>
            </a:pPr>
            <a:r>
              <a:rPr lang="en-GB" sz="7200"/>
              <a:t>Keep it lean</a:t>
            </a:r>
            <a:endParaRPr sz="7200"/>
          </a:p>
          <a:p>
            <a:pPr indent="0" lvl="0" marL="0" algn="ctr">
              <a:spcBef>
                <a:spcPts val="0"/>
              </a:spcBef>
              <a:spcAft>
                <a:spcPts val="0"/>
              </a:spcAft>
              <a:buNone/>
            </a:pPr>
            <a:r>
              <a:rPr lang="en-GB" sz="7200"/>
              <a:t>Learn &amp; adapt</a:t>
            </a:r>
            <a:endParaRPr sz="7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type="title"/>
          </p:nvPr>
        </p:nvSpPr>
        <p:spPr>
          <a:xfrm>
            <a:off x="311700" y="445025"/>
            <a:ext cx="8520600" cy="4037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Threat Modeling ecosystem is growing.</a:t>
            </a:r>
            <a:endParaRPr/>
          </a:p>
          <a:p>
            <a:pPr indent="0" lvl="0" marL="0">
              <a:spcBef>
                <a:spcPts val="0"/>
              </a:spcBef>
              <a:spcAft>
                <a:spcPts val="0"/>
              </a:spcAft>
              <a:buNone/>
            </a:pPr>
            <a:r>
              <a:t/>
            </a:r>
            <a:endParaRPr/>
          </a:p>
          <a:p>
            <a:pPr indent="0" lvl="0" marL="0">
              <a:spcBef>
                <a:spcPts val="0"/>
              </a:spcBef>
              <a:spcAft>
                <a:spcPts val="0"/>
              </a:spcAft>
              <a:buNone/>
            </a:pPr>
            <a:r>
              <a:rPr lang="en-GB"/>
              <a:t>There are increasing numbers of open source projects, commercial tools, approaches &amp; methodologies, and more varied applications and use cases.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id="500" name="Shape 500"/>
          <p:cNvPicPr preferRelativeResize="0"/>
          <p:nvPr/>
        </p:nvPicPr>
        <p:blipFill>
          <a:blip r:embed="rId3">
            <a:alphaModFix/>
          </a:blip>
          <a:stretch>
            <a:fillRect/>
          </a:stretch>
        </p:blipFill>
        <p:spPr>
          <a:xfrm>
            <a:off x="1524000" y="123675"/>
            <a:ext cx="6096000" cy="4572000"/>
          </a:xfrm>
          <a:prstGeom prst="rect">
            <a:avLst/>
          </a:prstGeom>
          <a:noFill/>
          <a:ln>
            <a:noFill/>
          </a:ln>
        </p:spPr>
      </p:pic>
      <p:sp>
        <p:nvSpPr>
          <p:cNvPr id="501" name="Shape 501"/>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https://www.boston.com/weather/weather/2012/07/17/very_hot_today_cooling_trend_b</a:t>
            </a:r>
            <a:endParaRPr sz="1100"/>
          </a:p>
        </p:txBody>
      </p:sp>
      <p:sp>
        <p:nvSpPr>
          <p:cNvPr id="502" name="Shape 502"/>
          <p:cNvSpPr/>
          <p:nvPr/>
        </p:nvSpPr>
        <p:spPr>
          <a:xfrm>
            <a:off x="1716900" y="107750"/>
            <a:ext cx="3555900" cy="309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txBox="1"/>
          <p:nvPr/>
        </p:nvSpPr>
        <p:spPr>
          <a:xfrm>
            <a:off x="1860575" y="21650"/>
            <a:ext cx="3081900" cy="48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t>Threat Modeling Forecast</a:t>
            </a:r>
            <a:endParaRPr b="1" sz="1800"/>
          </a:p>
        </p:txBody>
      </p:sp>
      <p:sp>
        <p:nvSpPr>
          <p:cNvPr id="504" name="Shape 504"/>
          <p:cNvSpPr/>
          <p:nvPr/>
        </p:nvSpPr>
        <p:spPr>
          <a:xfrm>
            <a:off x="4015675" y="19611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GB" sz="1800">
                <a:solidFill>
                  <a:srgbClr val="FFFF00"/>
                </a:solidFill>
              </a:rPr>
              <a:t>HOT</a:t>
            </a:r>
            <a:endParaRPr b="1" sz="1800">
              <a:solidFill>
                <a:srgbClr val="FFFF00"/>
              </a:solidFill>
            </a:endParaRPr>
          </a:p>
        </p:txBody>
      </p:sp>
      <p:sp>
        <p:nvSpPr>
          <p:cNvPr id="505" name="Shape 505"/>
          <p:cNvSpPr/>
          <p:nvPr/>
        </p:nvSpPr>
        <p:spPr>
          <a:xfrm>
            <a:off x="6308800" y="1747175"/>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
        <p:nvSpPr>
          <p:cNvPr id="506" name="Shape 506"/>
          <p:cNvSpPr/>
          <p:nvPr/>
        </p:nvSpPr>
        <p:spPr>
          <a:xfrm>
            <a:off x="6375000" y="9872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
        <p:nvSpPr>
          <p:cNvPr id="507" name="Shape 507"/>
          <p:cNvSpPr/>
          <p:nvPr/>
        </p:nvSpPr>
        <p:spPr>
          <a:xfrm>
            <a:off x="2375250" y="9872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Thre</a:t>
            </a:r>
            <a:r>
              <a:rPr lang="en-GB"/>
              <a:t>at Modeling Walk-through</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This is Mark. He’s a developer.</a:t>
            </a:r>
            <a:endParaRPr/>
          </a:p>
        </p:txBody>
      </p:sp>
      <p:pic>
        <p:nvPicPr>
          <p:cNvPr id="518" name="Shape 518"/>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519" name="Shape 519"/>
          <p:cNvSpPr txBox="1"/>
          <p:nvPr/>
        </p:nvSpPr>
        <p:spPr>
          <a:xfrm>
            <a:off x="3445717" y="1619015"/>
            <a:ext cx="5290500" cy="292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Profile</a:t>
            </a:r>
            <a:endParaRPr sz="2400"/>
          </a:p>
          <a:p>
            <a:pPr indent="0" lvl="0" marL="0">
              <a:spcBef>
                <a:spcPts val="0"/>
              </a:spcBef>
              <a:spcAft>
                <a:spcPts val="0"/>
              </a:spcAft>
              <a:buNone/>
            </a:pPr>
            <a:r>
              <a:t/>
            </a:r>
            <a:endParaRPr/>
          </a:p>
          <a:p>
            <a:pPr indent="-342900" lvl="0" marL="457200" rtl="0">
              <a:spcBef>
                <a:spcPts val="0"/>
              </a:spcBef>
              <a:spcAft>
                <a:spcPts val="0"/>
              </a:spcAft>
              <a:buSzPts val="1800"/>
              <a:buChar char="●"/>
            </a:pPr>
            <a:r>
              <a:rPr lang="en-GB" sz="1800"/>
              <a:t>Working to tight deadlines</a:t>
            </a:r>
            <a:endParaRPr sz="1800"/>
          </a:p>
          <a:p>
            <a:pPr indent="-342900" lvl="0" marL="457200" rtl="0">
              <a:spcBef>
                <a:spcPts val="0"/>
              </a:spcBef>
              <a:spcAft>
                <a:spcPts val="0"/>
              </a:spcAft>
              <a:buSzPts val="1800"/>
              <a:buChar char="●"/>
            </a:pPr>
            <a:r>
              <a:rPr lang="en-GB" sz="1800"/>
              <a:t>Needs to get something working asap</a:t>
            </a:r>
            <a:endParaRPr sz="1800"/>
          </a:p>
          <a:p>
            <a:pPr indent="-342900" lvl="0" marL="457200" rtl="0">
              <a:spcBef>
                <a:spcPts val="0"/>
              </a:spcBef>
              <a:spcAft>
                <a:spcPts val="0"/>
              </a:spcAft>
              <a:buSzPts val="1800"/>
              <a:buChar char="●"/>
            </a:pPr>
            <a:r>
              <a:rPr lang="en-GB" sz="1800"/>
              <a:t>Will have to support services once live</a:t>
            </a:r>
            <a:endParaRPr sz="1800"/>
          </a:p>
          <a:p>
            <a:pPr indent="-342900" lvl="0" marL="457200" rtl="0">
              <a:spcBef>
                <a:spcPts val="0"/>
              </a:spcBef>
              <a:spcAft>
                <a:spcPts val="0"/>
              </a:spcAft>
              <a:buSzPts val="1800"/>
              <a:buChar char="●"/>
            </a:pPr>
            <a:r>
              <a:rPr lang="en-GB" sz="1800"/>
              <a:t>Loves full-stack work</a:t>
            </a:r>
            <a:endParaRPr sz="1800"/>
          </a:p>
          <a:p>
            <a:pPr indent="-342900" lvl="0" marL="457200" rtl="0">
              <a:spcBef>
                <a:spcPts val="0"/>
              </a:spcBef>
              <a:spcAft>
                <a:spcPts val="0"/>
              </a:spcAft>
              <a:buSzPts val="1800"/>
              <a:buChar char="●"/>
            </a:pPr>
            <a:r>
              <a:rPr lang="en-GB" sz="1800"/>
              <a:t>New to cloud</a:t>
            </a:r>
            <a:endParaRPr sz="1800"/>
          </a:p>
          <a:p>
            <a:pPr indent="-342900" lvl="0" marL="457200" rtl="0">
              <a:spcBef>
                <a:spcPts val="0"/>
              </a:spcBef>
              <a:spcAft>
                <a:spcPts val="0"/>
              </a:spcAft>
              <a:buSzPts val="1800"/>
              <a:buChar char="●"/>
            </a:pPr>
            <a:r>
              <a:rPr lang="en-GB" sz="1800"/>
              <a:t>Always considers end users, accessibility champion</a:t>
            </a:r>
            <a:endParaRPr sz="1800"/>
          </a:p>
        </p:txBody>
      </p:sp>
      <p:sp>
        <p:nvSpPr>
          <p:cNvPr id="520" name="Shape 520"/>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Image credit: Rebecca Manning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1619250" y="152400"/>
            <a:ext cx="5905500" cy="4410075"/>
          </a:xfrm>
          <a:prstGeom prst="rect">
            <a:avLst/>
          </a:prstGeom>
          <a:noFill/>
          <a:ln>
            <a:noFill/>
          </a:ln>
        </p:spPr>
      </p:pic>
      <p:sp>
        <p:nvSpPr>
          <p:cNvPr id="174" name="Shape 174"/>
          <p:cNvSpPr txBox="1"/>
          <p:nvPr/>
        </p:nvSpPr>
        <p:spPr>
          <a:xfrm>
            <a:off x="-43100" y="4863325"/>
            <a:ext cx="83904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https://imgflip.com/memegenerator/Scared-Cat</a:t>
            </a:r>
            <a:endParaRPr sz="1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Shape 5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Mark’s task</a:t>
            </a:r>
            <a:endParaRPr/>
          </a:p>
        </p:txBody>
      </p:sp>
      <p:sp>
        <p:nvSpPr>
          <p:cNvPr id="526" name="Shape 526"/>
          <p:cNvSpPr txBox="1"/>
          <p:nvPr/>
        </p:nvSpPr>
        <p:spPr>
          <a:xfrm>
            <a:off x="409475" y="1156575"/>
            <a:ext cx="8196600" cy="387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434343"/>
                </a:solidFill>
                <a:latin typeface="Consolas"/>
                <a:ea typeface="Consolas"/>
                <a:cs typeface="Consolas"/>
                <a:sym typeface="Consolas"/>
              </a:rPr>
              <a:t>Feature:</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In order to ensure the quality of 3rd-party data submissions</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As a business analyst</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I want a data parsing and validation engine</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Requirements:</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Web-based API to replace existing system</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Validate subset of the data against our 3rd-party partner</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Transform and scrub data where needed</a:t>
            </a:r>
            <a:endParaRPr sz="1800">
              <a:solidFill>
                <a:srgbClr val="434343"/>
              </a:solidFill>
              <a:latin typeface="Consolas"/>
              <a:ea typeface="Consolas"/>
              <a:cs typeface="Consolas"/>
              <a:sym typeface="Consolas"/>
            </a:endParaRPr>
          </a:p>
          <a:p>
            <a:pPr indent="-342900" lvl="0" marL="45720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Write processed data objects to S3 so new backend process can pick them up</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a:solidFill>
                  <a:srgbClr val="434343"/>
                </a:solidFill>
              </a:rPr>
              <a:t>  </a:t>
            </a:r>
            <a:endParaRPr>
              <a:solidFill>
                <a:srgbClr val="434343"/>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Shape 531"/>
          <p:cNvPicPr preferRelativeResize="0"/>
          <p:nvPr/>
        </p:nvPicPr>
        <p:blipFill>
          <a:blip r:embed="rId3">
            <a:alphaModFix/>
          </a:blip>
          <a:stretch>
            <a:fillRect/>
          </a:stretch>
        </p:blipFill>
        <p:spPr>
          <a:xfrm>
            <a:off x="1818687" y="110300"/>
            <a:ext cx="5506626" cy="49229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pic>
        <p:nvPicPr>
          <p:cNvPr id="536" name="Shape 536"/>
          <p:cNvPicPr preferRelativeResize="0"/>
          <p:nvPr/>
        </p:nvPicPr>
        <p:blipFill>
          <a:blip r:embed="rId3">
            <a:alphaModFix/>
          </a:blip>
          <a:stretch>
            <a:fillRect/>
          </a:stretch>
        </p:blipFill>
        <p:spPr>
          <a:xfrm>
            <a:off x="159575" y="661262"/>
            <a:ext cx="2865731" cy="3820975"/>
          </a:xfrm>
          <a:prstGeom prst="rect">
            <a:avLst/>
          </a:prstGeom>
          <a:noFill/>
          <a:ln>
            <a:noFill/>
          </a:ln>
        </p:spPr>
      </p:pic>
      <p:sp>
        <p:nvSpPr>
          <p:cNvPr id="537" name="Shape 537"/>
          <p:cNvSpPr/>
          <p:nvPr/>
        </p:nvSpPr>
        <p:spPr>
          <a:xfrm>
            <a:off x="3290100" y="409475"/>
            <a:ext cx="5028600" cy="1501500"/>
          </a:xfrm>
          <a:prstGeom prst="wedgeRoundRectCallout">
            <a:avLst>
              <a:gd fmla="val -57278" name="adj1"/>
              <a:gd fmla="val 844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sz="1800"/>
              <a:t>Hey Tara. Would you mind taking a look at this design with me? I’d love to know whether I’m missing any key operational things.</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This is Tara. She’s an operations engineer.</a:t>
            </a:r>
            <a:endParaRPr/>
          </a:p>
        </p:txBody>
      </p:sp>
      <p:sp>
        <p:nvSpPr>
          <p:cNvPr id="543" name="Shape 543"/>
          <p:cNvSpPr txBox="1"/>
          <p:nvPr/>
        </p:nvSpPr>
        <p:spPr>
          <a:xfrm>
            <a:off x="311700" y="1570540"/>
            <a:ext cx="4616400" cy="327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Profile</a:t>
            </a:r>
            <a:endParaRPr sz="2400"/>
          </a:p>
          <a:p>
            <a:pPr indent="0" lvl="0" marL="0">
              <a:spcBef>
                <a:spcPts val="0"/>
              </a:spcBef>
              <a:spcAft>
                <a:spcPts val="0"/>
              </a:spcAft>
              <a:buNone/>
            </a:pPr>
            <a:r>
              <a:t/>
            </a:r>
            <a:endParaRPr/>
          </a:p>
          <a:p>
            <a:pPr indent="-342900" lvl="0" marL="457200" rtl="0">
              <a:spcBef>
                <a:spcPts val="0"/>
              </a:spcBef>
              <a:spcAft>
                <a:spcPts val="0"/>
              </a:spcAft>
              <a:buSzPts val="1800"/>
              <a:buChar char="●"/>
            </a:pPr>
            <a:r>
              <a:rPr lang="en-GB" sz="1800"/>
              <a:t>Loves metrics </a:t>
            </a:r>
            <a:r>
              <a:rPr lang="en-GB" sz="1800"/>
              <a:t>and graphs</a:t>
            </a:r>
            <a:endParaRPr sz="1800"/>
          </a:p>
          <a:p>
            <a:pPr indent="-342900" lvl="0" marL="457200" rtl="0">
              <a:spcBef>
                <a:spcPts val="0"/>
              </a:spcBef>
              <a:spcAft>
                <a:spcPts val="0"/>
              </a:spcAft>
              <a:buSzPts val="1800"/>
              <a:buChar char="●"/>
            </a:pPr>
            <a:r>
              <a:rPr lang="en-GB" sz="1800"/>
              <a:t>Big fan of IaC and config management</a:t>
            </a:r>
            <a:endParaRPr sz="1800"/>
          </a:p>
          <a:p>
            <a:pPr indent="-342900" lvl="0" marL="457200" rtl="0">
              <a:spcBef>
                <a:spcPts val="0"/>
              </a:spcBef>
              <a:spcAft>
                <a:spcPts val="0"/>
              </a:spcAft>
              <a:buClr>
                <a:schemeClr val="dk1"/>
              </a:buClr>
              <a:buSzPts val="1800"/>
              <a:buChar char="●"/>
            </a:pPr>
            <a:r>
              <a:rPr lang="en-GB" sz="1800">
                <a:solidFill>
                  <a:schemeClr val="dk1"/>
                </a:solidFill>
              </a:rPr>
              <a:t>Works closely with devs, helping them to automate deployments etc.</a:t>
            </a:r>
            <a:endParaRPr sz="1800"/>
          </a:p>
          <a:p>
            <a:pPr indent="-342900" lvl="0" marL="457200" rtl="0">
              <a:spcBef>
                <a:spcPts val="0"/>
              </a:spcBef>
              <a:spcAft>
                <a:spcPts val="0"/>
              </a:spcAft>
              <a:buSzPts val="1800"/>
              <a:buChar char="●"/>
            </a:pPr>
            <a:r>
              <a:rPr lang="en-GB" sz="1800"/>
              <a:t>Believes containers are the future </a:t>
            </a:r>
            <a:endParaRPr sz="1800"/>
          </a:p>
          <a:p>
            <a:pPr indent="-342900" lvl="0" marL="457200" rtl="0">
              <a:spcBef>
                <a:spcPts val="0"/>
              </a:spcBef>
              <a:spcAft>
                <a:spcPts val="0"/>
              </a:spcAft>
              <a:buSzPts val="1800"/>
              <a:buChar char="●"/>
            </a:pPr>
            <a:r>
              <a:rPr lang="en-GB" sz="1800"/>
              <a:t>Moto is “Fail fast, fail often”</a:t>
            </a:r>
            <a:endParaRPr/>
          </a:p>
        </p:txBody>
      </p:sp>
      <p:pic>
        <p:nvPicPr>
          <p:cNvPr id="544" name="Shape 544"/>
          <p:cNvPicPr preferRelativeResize="0"/>
          <p:nvPr/>
        </p:nvPicPr>
        <p:blipFill>
          <a:blip r:embed="rId3">
            <a:alphaModFix/>
          </a:blip>
          <a:stretch>
            <a:fillRect/>
          </a:stretch>
        </p:blipFill>
        <p:spPr>
          <a:xfrm>
            <a:off x="5870700" y="1119850"/>
            <a:ext cx="2863744" cy="3820977"/>
          </a:xfrm>
          <a:prstGeom prst="rect">
            <a:avLst/>
          </a:prstGeom>
          <a:noFill/>
          <a:ln>
            <a:noFill/>
          </a:ln>
        </p:spPr>
      </p:pic>
      <p:sp>
        <p:nvSpPr>
          <p:cNvPr id="545" name="Shape 545"/>
          <p:cNvSpPr txBox="1"/>
          <p:nvPr/>
        </p:nvSpPr>
        <p:spPr>
          <a:xfrm>
            <a:off x="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pic>
        <p:nvPicPr>
          <p:cNvPr id="550" name="Shape 550"/>
          <p:cNvPicPr preferRelativeResize="0"/>
          <p:nvPr/>
        </p:nvPicPr>
        <p:blipFill>
          <a:blip r:embed="rId3">
            <a:alphaModFix/>
          </a:blip>
          <a:stretch>
            <a:fillRect/>
          </a:stretch>
        </p:blipFill>
        <p:spPr>
          <a:xfrm>
            <a:off x="6966350" y="244250"/>
            <a:ext cx="2127276" cy="2838349"/>
          </a:xfrm>
          <a:prstGeom prst="rect">
            <a:avLst/>
          </a:prstGeom>
          <a:noFill/>
          <a:ln>
            <a:noFill/>
          </a:ln>
        </p:spPr>
      </p:pic>
      <p:sp>
        <p:nvSpPr>
          <p:cNvPr id="551" name="Shape 551"/>
          <p:cNvSpPr/>
          <p:nvPr/>
        </p:nvSpPr>
        <p:spPr>
          <a:xfrm>
            <a:off x="2422050" y="244250"/>
            <a:ext cx="4299900" cy="1041600"/>
          </a:xfrm>
          <a:prstGeom prst="wedgeRoundRectCallout">
            <a:avLst>
              <a:gd fmla="val 62575" name="adj1"/>
              <a:gd fmla="val 1620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This looks great Mark. How are you doing monitoring, logging and backups?</a:t>
            </a:r>
            <a:endParaRPr sz="1800"/>
          </a:p>
        </p:txBody>
      </p:sp>
      <p:pic>
        <p:nvPicPr>
          <p:cNvPr id="552" name="Shape 552"/>
          <p:cNvPicPr preferRelativeResize="0"/>
          <p:nvPr/>
        </p:nvPicPr>
        <p:blipFill>
          <a:blip r:embed="rId4">
            <a:alphaModFix/>
          </a:blip>
          <a:stretch>
            <a:fillRect/>
          </a:stretch>
        </p:blipFill>
        <p:spPr>
          <a:xfrm>
            <a:off x="166775" y="2305979"/>
            <a:ext cx="1977024" cy="2636050"/>
          </a:xfrm>
          <a:prstGeom prst="rect">
            <a:avLst/>
          </a:prstGeom>
          <a:noFill/>
          <a:ln>
            <a:noFill/>
          </a:ln>
        </p:spPr>
      </p:pic>
      <p:sp>
        <p:nvSpPr>
          <p:cNvPr id="553" name="Shape 553"/>
          <p:cNvSpPr/>
          <p:nvPr/>
        </p:nvSpPr>
        <p:spPr>
          <a:xfrm>
            <a:off x="2405125" y="1533138"/>
            <a:ext cx="4299900" cy="1233900"/>
          </a:xfrm>
          <a:prstGeom prst="wedgeRoundRectCallout">
            <a:avLst>
              <a:gd fmla="val -63500" name="adj1"/>
              <a:gd fmla="val 500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Not sure yet. Is there a cloud service I could be use?</a:t>
            </a:r>
            <a:endParaRPr sz="1800"/>
          </a:p>
        </p:txBody>
      </p:sp>
      <p:sp>
        <p:nvSpPr>
          <p:cNvPr id="554" name="Shape 554"/>
          <p:cNvSpPr/>
          <p:nvPr/>
        </p:nvSpPr>
        <p:spPr>
          <a:xfrm>
            <a:off x="2405125" y="3014325"/>
            <a:ext cx="4299900" cy="1475400"/>
          </a:xfrm>
          <a:prstGeom prst="wedgeRoundRectCallout">
            <a:avLst>
              <a:gd fmla="val 65976" name="adj1"/>
              <a:gd fmla="val -561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Of course! You can use CloudWatch for monitoring and logging, and Snapshots for backups. Something like this….</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pic>
        <p:nvPicPr>
          <p:cNvPr id="559" name="Shape 559"/>
          <p:cNvPicPr preferRelativeResize="0"/>
          <p:nvPr/>
        </p:nvPicPr>
        <p:blipFill>
          <a:blip r:embed="rId3">
            <a:alphaModFix/>
          </a:blip>
          <a:stretch>
            <a:fillRect/>
          </a:stretch>
        </p:blipFill>
        <p:spPr>
          <a:xfrm>
            <a:off x="1874538" y="160225"/>
            <a:ext cx="5394925" cy="4823051"/>
          </a:xfrm>
          <a:prstGeom prst="rect">
            <a:avLst/>
          </a:prstGeom>
          <a:noFill/>
          <a:ln>
            <a:noFill/>
          </a:ln>
        </p:spPr>
      </p:pic>
      <p:sp>
        <p:nvSpPr>
          <p:cNvPr id="560" name="Shape 560"/>
          <p:cNvSpPr txBox="1"/>
          <p:nvPr/>
        </p:nvSpPr>
        <p:spPr>
          <a:xfrm>
            <a:off x="6660800" y="3560275"/>
            <a:ext cx="2370600" cy="107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0000FF"/>
                </a:solidFill>
                <a:latin typeface="Permanent Marker"/>
                <a:ea typeface="Permanent Marker"/>
                <a:cs typeface="Permanent Marker"/>
                <a:sym typeface="Permanent Marker"/>
              </a:rPr>
              <a:t>Let’s add the ops stuff</a:t>
            </a:r>
            <a:endParaRPr>
              <a:solidFill>
                <a:srgbClr val="0000FF"/>
              </a:solidFill>
              <a:latin typeface="Permanent Marker"/>
              <a:ea typeface="Permanent Marker"/>
              <a:cs typeface="Permanent Marker"/>
              <a:sym typeface="Permanent Marker"/>
            </a:endParaRPr>
          </a:p>
        </p:txBody>
      </p:sp>
      <p:cxnSp>
        <p:nvCxnSpPr>
          <p:cNvPr id="561" name="Shape 561"/>
          <p:cNvCxnSpPr/>
          <p:nvPr/>
        </p:nvCxnSpPr>
        <p:spPr>
          <a:xfrm rot="10800000">
            <a:off x="6048625" y="3512950"/>
            <a:ext cx="531600" cy="201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pic>
        <p:nvPicPr>
          <p:cNvPr id="566" name="Shape 566"/>
          <p:cNvPicPr preferRelativeResize="0"/>
          <p:nvPr/>
        </p:nvPicPr>
        <p:blipFill>
          <a:blip r:embed="rId3">
            <a:alphaModFix/>
          </a:blip>
          <a:stretch>
            <a:fillRect/>
          </a:stretch>
        </p:blipFill>
        <p:spPr>
          <a:xfrm>
            <a:off x="6966350" y="2149250"/>
            <a:ext cx="2127276" cy="2838349"/>
          </a:xfrm>
          <a:prstGeom prst="rect">
            <a:avLst/>
          </a:prstGeom>
          <a:noFill/>
          <a:ln>
            <a:noFill/>
          </a:ln>
        </p:spPr>
      </p:pic>
      <p:sp>
        <p:nvSpPr>
          <p:cNvPr id="567" name="Shape 567"/>
          <p:cNvSpPr/>
          <p:nvPr/>
        </p:nvSpPr>
        <p:spPr>
          <a:xfrm>
            <a:off x="2422050" y="244250"/>
            <a:ext cx="4299900" cy="10416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Hmmm. Some of the data we’re handling is pretty sensitive. Do you think it looks ok in terms of security?</a:t>
            </a:r>
            <a:endParaRPr sz="1800"/>
          </a:p>
        </p:txBody>
      </p:sp>
      <p:pic>
        <p:nvPicPr>
          <p:cNvPr id="568" name="Shape 568"/>
          <p:cNvPicPr preferRelativeResize="0"/>
          <p:nvPr/>
        </p:nvPicPr>
        <p:blipFill>
          <a:blip r:embed="rId4">
            <a:alphaModFix/>
          </a:blip>
          <a:stretch>
            <a:fillRect/>
          </a:stretch>
        </p:blipFill>
        <p:spPr>
          <a:xfrm>
            <a:off x="166775" y="172379"/>
            <a:ext cx="1977024" cy="2636050"/>
          </a:xfrm>
          <a:prstGeom prst="rect">
            <a:avLst/>
          </a:prstGeom>
          <a:noFill/>
          <a:ln>
            <a:noFill/>
          </a:ln>
        </p:spPr>
      </p:pic>
      <p:sp>
        <p:nvSpPr>
          <p:cNvPr id="569" name="Shape 569"/>
          <p:cNvSpPr/>
          <p:nvPr/>
        </p:nvSpPr>
        <p:spPr>
          <a:xfrm>
            <a:off x="2422050" y="1920638"/>
            <a:ext cx="4299900" cy="12339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 can’t see anything obviously bad. Perhaps we can ask Emily to take a look. She works in the security team.</a:t>
            </a:r>
            <a:endParaRPr sz="1800"/>
          </a:p>
        </p:txBody>
      </p:sp>
      <p:sp>
        <p:nvSpPr>
          <p:cNvPr id="570" name="Shape 570"/>
          <p:cNvSpPr/>
          <p:nvPr/>
        </p:nvSpPr>
        <p:spPr>
          <a:xfrm>
            <a:off x="2405125" y="38188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 don’t really know anyone in that team. Thanks for helping.</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Shape 5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This is Emily. She’s a security engineer.</a:t>
            </a:r>
            <a:endParaRPr/>
          </a:p>
        </p:txBody>
      </p:sp>
      <p:pic>
        <p:nvPicPr>
          <p:cNvPr id="576" name="Shape 576"/>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577" name="Shape 577"/>
          <p:cNvSpPr txBox="1"/>
          <p:nvPr/>
        </p:nvSpPr>
        <p:spPr>
          <a:xfrm>
            <a:off x="3491365" y="1358173"/>
            <a:ext cx="4722300" cy="344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Profile</a:t>
            </a:r>
            <a:endParaRPr sz="2400"/>
          </a:p>
          <a:p>
            <a:pPr indent="0" lvl="0" marL="0">
              <a:spcBef>
                <a:spcPts val="0"/>
              </a:spcBef>
              <a:spcAft>
                <a:spcPts val="0"/>
              </a:spcAft>
              <a:buNone/>
            </a:pPr>
            <a:r>
              <a:t/>
            </a:r>
            <a:endParaRPr/>
          </a:p>
          <a:p>
            <a:pPr indent="-342900" lvl="0" marL="457200" rtl="0">
              <a:spcBef>
                <a:spcPts val="0"/>
              </a:spcBef>
              <a:spcAft>
                <a:spcPts val="0"/>
              </a:spcAft>
              <a:buSzPts val="1800"/>
              <a:buChar char="●"/>
            </a:pPr>
            <a:r>
              <a:rPr lang="en-GB" sz="1800"/>
              <a:t>Used to </a:t>
            </a:r>
            <a:r>
              <a:rPr lang="en-GB" sz="1800"/>
              <a:t>be a developer, then got into pentesting</a:t>
            </a:r>
            <a:endParaRPr sz="1800"/>
          </a:p>
          <a:p>
            <a:pPr indent="-342900" lvl="0" marL="457200" rtl="0">
              <a:spcBef>
                <a:spcPts val="0"/>
              </a:spcBef>
              <a:spcAft>
                <a:spcPts val="0"/>
              </a:spcAft>
              <a:buSzPts val="1800"/>
              <a:buChar char="●"/>
            </a:pPr>
            <a:r>
              <a:rPr lang="en-GB" sz="1800"/>
              <a:t>Got bored of breaking stuff and wanted to start fixing things</a:t>
            </a:r>
            <a:endParaRPr sz="1800"/>
          </a:p>
          <a:p>
            <a:pPr indent="-342900" lvl="0" marL="457200" rtl="0">
              <a:spcBef>
                <a:spcPts val="0"/>
              </a:spcBef>
              <a:spcAft>
                <a:spcPts val="0"/>
              </a:spcAft>
              <a:buSzPts val="1800"/>
              <a:buChar char="●"/>
            </a:pPr>
            <a:r>
              <a:rPr lang="en-GB" sz="1800"/>
              <a:t>Wants to help people build awesome and secure services</a:t>
            </a:r>
            <a:endParaRPr sz="1800"/>
          </a:p>
          <a:p>
            <a:pPr indent="-342900" lvl="0" marL="457200" rtl="0">
              <a:spcBef>
                <a:spcPts val="0"/>
              </a:spcBef>
              <a:spcAft>
                <a:spcPts val="0"/>
              </a:spcAft>
              <a:buSzPts val="1800"/>
              <a:buChar char="●"/>
            </a:pPr>
            <a:r>
              <a:rPr lang="en-GB" sz="1800"/>
              <a:t>Privacy and digital rights advocate</a:t>
            </a:r>
            <a:endParaRPr sz="1800"/>
          </a:p>
        </p:txBody>
      </p:sp>
      <p:sp>
        <p:nvSpPr>
          <p:cNvPr id="578" name="Shape 578"/>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pic>
        <p:nvPicPr>
          <p:cNvPr id="583" name="Shape 583"/>
          <p:cNvPicPr preferRelativeResize="0"/>
          <p:nvPr/>
        </p:nvPicPr>
        <p:blipFill>
          <a:blip r:embed="rId3">
            <a:alphaModFix/>
          </a:blip>
          <a:stretch>
            <a:fillRect/>
          </a:stretch>
        </p:blipFill>
        <p:spPr>
          <a:xfrm>
            <a:off x="166775" y="172379"/>
            <a:ext cx="1977024" cy="2636050"/>
          </a:xfrm>
          <a:prstGeom prst="rect">
            <a:avLst/>
          </a:prstGeom>
          <a:noFill/>
          <a:ln>
            <a:noFill/>
          </a:ln>
        </p:spPr>
      </p:pic>
      <p:pic>
        <p:nvPicPr>
          <p:cNvPr id="584" name="Shape 584"/>
          <p:cNvPicPr preferRelativeResize="0"/>
          <p:nvPr/>
        </p:nvPicPr>
        <p:blipFill>
          <a:blip r:embed="rId4">
            <a:alphaModFix/>
          </a:blip>
          <a:stretch>
            <a:fillRect/>
          </a:stretch>
        </p:blipFill>
        <p:spPr>
          <a:xfrm>
            <a:off x="6824477" y="2176175"/>
            <a:ext cx="2127349" cy="2836476"/>
          </a:xfrm>
          <a:prstGeom prst="rect">
            <a:avLst/>
          </a:prstGeom>
          <a:noFill/>
          <a:ln>
            <a:noFill/>
          </a:ln>
        </p:spPr>
      </p:pic>
      <p:sp>
        <p:nvSpPr>
          <p:cNvPr id="585" name="Shape 585"/>
          <p:cNvSpPr/>
          <p:nvPr/>
        </p:nvSpPr>
        <p:spPr>
          <a:xfrm>
            <a:off x="2422050" y="244250"/>
            <a:ext cx="4299900" cy="15015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Hi Emily, I’m Mark. Tara and I were wondering if you could take a look at a design. We need to know there aren’t any obvious security problems.</a:t>
            </a:r>
            <a:endParaRPr sz="1800"/>
          </a:p>
        </p:txBody>
      </p:sp>
      <p:sp>
        <p:nvSpPr>
          <p:cNvPr id="586" name="Shape 586"/>
          <p:cNvSpPr/>
          <p:nvPr/>
        </p:nvSpPr>
        <p:spPr>
          <a:xfrm>
            <a:off x="2422050" y="2149248"/>
            <a:ext cx="4299900" cy="10176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Absolutely! I can take a look, or we could even try threat modeling it.</a:t>
            </a:r>
            <a:endParaRPr sz="1800"/>
          </a:p>
        </p:txBody>
      </p:sp>
      <p:sp>
        <p:nvSpPr>
          <p:cNvPr id="587" name="Shape 587"/>
          <p:cNvSpPr/>
          <p:nvPr/>
        </p:nvSpPr>
        <p:spPr>
          <a:xfrm>
            <a:off x="2405125" y="38188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Threat modeling? What’s that?</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pic>
        <p:nvPicPr>
          <p:cNvPr id="592" name="Shape 592"/>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593" name="Shape 593"/>
          <p:cNvSpPr/>
          <p:nvPr/>
        </p:nvSpPr>
        <p:spPr>
          <a:xfrm>
            <a:off x="912325" y="330375"/>
            <a:ext cx="5809500" cy="43821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sz="1800"/>
              <a:t>Well, there are lots of different ways to threat model, but it essentially involves findings threats and deciding what to do about them. A great starting point is to ask 4 questions:</a:t>
            </a:r>
            <a:br>
              <a:rPr lang="en-GB" sz="1800"/>
            </a:br>
            <a:br>
              <a:rPr lang="en-GB" sz="1800"/>
            </a:br>
            <a:r>
              <a:rPr lang="en-GB" sz="1800"/>
              <a:t>What are you building?</a:t>
            </a:r>
            <a:endParaRPr sz="1800"/>
          </a:p>
          <a:p>
            <a:pPr indent="0" lvl="0" marL="0">
              <a:spcBef>
                <a:spcPts val="0"/>
              </a:spcBef>
              <a:spcAft>
                <a:spcPts val="0"/>
              </a:spcAft>
              <a:buNone/>
            </a:pPr>
            <a:r>
              <a:t/>
            </a:r>
            <a:endParaRPr sz="1800"/>
          </a:p>
          <a:p>
            <a:pPr indent="0" lvl="0" marL="0">
              <a:spcBef>
                <a:spcPts val="0"/>
              </a:spcBef>
              <a:spcAft>
                <a:spcPts val="0"/>
              </a:spcAft>
              <a:buNone/>
            </a:pPr>
            <a:r>
              <a:rPr lang="en-GB" sz="1800"/>
              <a:t>What can go wrong?</a:t>
            </a:r>
            <a:endParaRPr sz="1800"/>
          </a:p>
          <a:p>
            <a:pPr indent="0" lvl="0" marL="0">
              <a:spcBef>
                <a:spcPts val="0"/>
              </a:spcBef>
              <a:spcAft>
                <a:spcPts val="0"/>
              </a:spcAft>
              <a:buNone/>
            </a:pPr>
            <a:r>
              <a:t/>
            </a:r>
            <a:endParaRPr sz="1800"/>
          </a:p>
          <a:p>
            <a:pPr indent="0" lvl="0" marL="0">
              <a:spcBef>
                <a:spcPts val="0"/>
              </a:spcBef>
              <a:spcAft>
                <a:spcPts val="0"/>
              </a:spcAft>
              <a:buNone/>
            </a:pPr>
            <a:r>
              <a:rPr lang="en-GB" sz="1800"/>
              <a:t>What are you going to do about it?</a:t>
            </a:r>
            <a:endParaRPr sz="1800"/>
          </a:p>
          <a:p>
            <a:pPr indent="0" lvl="0" marL="0">
              <a:spcBef>
                <a:spcPts val="0"/>
              </a:spcBef>
              <a:spcAft>
                <a:spcPts val="0"/>
              </a:spcAft>
              <a:buNone/>
            </a:pPr>
            <a:r>
              <a:t/>
            </a:r>
            <a:endParaRPr sz="1800"/>
          </a:p>
          <a:p>
            <a:pPr indent="0" lvl="0" marL="0" rtl="0">
              <a:spcBef>
                <a:spcPts val="0"/>
              </a:spcBef>
              <a:spcAft>
                <a:spcPts val="0"/>
              </a:spcAft>
              <a:buNone/>
            </a:pPr>
            <a:r>
              <a:rPr lang="en-GB" sz="1800"/>
              <a:t>Are you doing a good job of answering the above 3 questions.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1527075" y="114125"/>
            <a:ext cx="6089849" cy="4454675"/>
          </a:xfrm>
          <a:prstGeom prst="rect">
            <a:avLst/>
          </a:prstGeom>
          <a:noFill/>
          <a:ln>
            <a:noFill/>
          </a:ln>
        </p:spPr>
      </p:pic>
      <p:sp>
        <p:nvSpPr>
          <p:cNvPr id="180" name="Shape 180"/>
          <p:cNvSpPr txBox="1"/>
          <p:nvPr/>
        </p:nvSpPr>
        <p:spPr>
          <a:xfrm>
            <a:off x="0" y="4856100"/>
            <a:ext cx="3000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https://ourworldindata.org/internet</a:t>
            </a:r>
            <a:endParaRPr sz="11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id="598" name="Shape 598"/>
          <p:cNvPicPr preferRelativeResize="0"/>
          <p:nvPr/>
        </p:nvPicPr>
        <p:blipFill>
          <a:blip r:embed="rId3">
            <a:alphaModFix/>
          </a:blip>
          <a:stretch>
            <a:fillRect/>
          </a:stretch>
        </p:blipFill>
        <p:spPr>
          <a:xfrm>
            <a:off x="1846575" y="135225"/>
            <a:ext cx="5450851" cy="4873050"/>
          </a:xfrm>
          <a:prstGeom prst="rect">
            <a:avLst/>
          </a:prstGeom>
          <a:noFill/>
          <a:ln>
            <a:noFill/>
          </a:ln>
        </p:spPr>
      </p:pic>
      <p:sp>
        <p:nvSpPr>
          <p:cNvPr id="599" name="Shape 599"/>
          <p:cNvSpPr txBox="1"/>
          <p:nvPr/>
        </p:nvSpPr>
        <p:spPr>
          <a:xfrm>
            <a:off x="6623325" y="416650"/>
            <a:ext cx="2226900" cy="51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0000FF"/>
                </a:solidFill>
                <a:latin typeface="Permanent Marker"/>
                <a:ea typeface="Permanent Marker"/>
                <a:cs typeface="Permanent Marker"/>
                <a:sym typeface="Permanent Marker"/>
              </a:rPr>
              <a:t>What’s building all of this stuff in the cloud?</a:t>
            </a:r>
            <a:endParaRPr>
              <a:solidFill>
                <a:srgbClr val="0000FF"/>
              </a:solidFill>
              <a:latin typeface="Permanent Marker"/>
              <a:ea typeface="Permanent Marker"/>
              <a:cs typeface="Permanent Marker"/>
              <a:sym typeface="Permanent Marker"/>
            </a:endParaRPr>
          </a:p>
        </p:txBody>
      </p:sp>
      <p:cxnSp>
        <p:nvCxnSpPr>
          <p:cNvPr id="600" name="Shape 600"/>
          <p:cNvCxnSpPr/>
          <p:nvPr/>
        </p:nvCxnSpPr>
        <p:spPr>
          <a:xfrm rot="10800000">
            <a:off x="5811825" y="696825"/>
            <a:ext cx="682200" cy="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pic>
        <p:nvPicPr>
          <p:cNvPr id="605" name="Shape 605"/>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606" name="Shape 606"/>
          <p:cNvSpPr/>
          <p:nvPr/>
        </p:nvSpPr>
        <p:spPr>
          <a:xfrm>
            <a:off x="826125" y="1149300"/>
            <a:ext cx="5809500" cy="17169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So now we know what we’re building, let’s add some trust boundaries. These are demarcation points between different levels of privilege, access or security concern.</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pic>
        <p:nvPicPr>
          <p:cNvPr id="611" name="Shape 611"/>
          <p:cNvPicPr preferRelativeResize="0"/>
          <p:nvPr/>
        </p:nvPicPr>
        <p:blipFill>
          <a:blip r:embed="rId3">
            <a:alphaModFix/>
          </a:blip>
          <a:stretch>
            <a:fillRect/>
          </a:stretch>
        </p:blipFill>
        <p:spPr>
          <a:xfrm>
            <a:off x="1796663" y="152400"/>
            <a:ext cx="5550681" cy="4838701"/>
          </a:xfrm>
          <a:prstGeom prst="rect">
            <a:avLst/>
          </a:prstGeom>
          <a:noFill/>
          <a:ln>
            <a:noFill/>
          </a:ln>
        </p:spPr>
      </p:pic>
      <p:sp>
        <p:nvSpPr>
          <p:cNvPr id="612" name="Shape 612"/>
          <p:cNvSpPr txBox="1"/>
          <p:nvPr/>
        </p:nvSpPr>
        <p:spPr>
          <a:xfrm>
            <a:off x="6660800" y="3560275"/>
            <a:ext cx="2370600" cy="107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0000FF"/>
                </a:solidFill>
                <a:latin typeface="Permanent Marker"/>
                <a:ea typeface="Permanent Marker"/>
                <a:cs typeface="Permanent Marker"/>
                <a:sym typeface="Permanent Marker"/>
              </a:rPr>
              <a:t>Now we also have some trust boundaries</a:t>
            </a:r>
            <a:endParaRPr>
              <a:solidFill>
                <a:srgbClr val="0000FF"/>
              </a:solidFill>
              <a:latin typeface="Permanent Marker"/>
              <a:ea typeface="Permanent Marker"/>
              <a:cs typeface="Permanent Marker"/>
              <a:sym typeface="Permanent Marker"/>
            </a:endParaRPr>
          </a:p>
        </p:txBody>
      </p:sp>
      <p:cxnSp>
        <p:nvCxnSpPr>
          <p:cNvPr id="613" name="Shape 613"/>
          <p:cNvCxnSpPr/>
          <p:nvPr/>
        </p:nvCxnSpPr>
        <p:spPr>
          <a:xfrm rot="10800000">
            <a:off x="6652150" y="3053175"/>
            <a:ext cx="351900" cy="474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id="618" name="Shape 618"/>
          <p:cNvPicPr preferRelativeResize="0"/>
          <p:nvPr/>
        </p:nvPicPr>
        <p:blipFill>
          <a:blip r:embed="rId3">
            <a:alphaModFix/>
          </a:blip>
          <a:stretch>
            <a:fillRect/>
          </a:stretch>
        </p:blipFill>
        <p:spPr>
          <a:xfrm>
            <a:off x="166775" y="2305979"/>
            <a:ext cx="1977024" cy="2636050"/>
          </a:xfrm>
          <a:prstGeom prst="rect">
            <a:avLst/>
          </a:prstGeom>
          <a:noFill/>
          <a:ln>
            <a:noFill/>
          </a:ln>
        </p:spPr>
      </p:pic>
      <p:pic>
        <p:nvPicPr>
          <p:cNvPr id="619" name="Shape 619"/>
          <p:cNvPicPr preferRelativeResize="0"/>
          <p:nvPr/>
        </p:nvPicPr>
        <p:blipFill>
          <a:blip r:embed="rId4">
            <a:alphaModFix/>
          </a:blip>
          <a:stretch>
            <a:fillRect/>
          </a:stretch>
        </p:blipFill>
        <p:spPr>
          <a:xfrm>
            <a:off x="6824477" y="194975"/>
            <a:ext cx="2127349" cy="2836476"/>
          </a:xfrm>
          <a:prstGeom prst="rect">
            <a:avLst/>
          </a:prstGeom>
          <a:noFill/>
          <a:ln>
            <a:noFill/>
          </a:ln>
        </p:spPr>
      </p:pic>
      <p:sp>
        <p:nvSpPr>
          <p:cNvPr id="620" name="Shape 620"/>
          <p:cNvSpPr/>
          <p:nvPr/>
        </p:nvSpPr>
        <p:spPr>
          <a:xfrm>
            <a:off x="2422050" y="244250"/>
            <a:ext cx="4299900" cy="1501500"/>
          </a:xfrm>
          <a:prstGeom prst="wedgeRoundRectCallout">
            <a:avLst>
              <a:gd fmla="val 60737" name="adj1"/>
              <a:gd fmla="val 2128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Now we need to think about possible threats. As you’re using various cloud services, we could look at the OWASP Cloud Security project to see if any of those threats are relevant.</a:t>
            </a:r>
            <a:endParaRPr sz="1800"/>
          </a:p>
        </p:txBody>
      </p:sp>
      <p:sp>
        <p:nvSpPr>
          <p:cNvPr id="621" name="Shape 621"/>
          <p:cNvSpPr/>
          <p:nvPr/>
        </p:nvSpPr>
        <p:spPr>
          <a:xfrm>
            <a:off x="2422050" y="1981949"/>
            <a:ext cx="4299900" cy="645300"/>
          </a:xfrm>
          <a:prstGeom prst="wedgeRoundRectCallout">
            <a:avLst>
              <a:gd fmla="val -60552" name="adj1"/>
              <a:gd fmla="val 4886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What’s that?</a:t>
            </a:r>
            <a:endParaRPr sz="1800"/>
          </a:p>
        </p:txBody>
      </p:sp>
      <p:sp>
        <p:nvSpPr>
          <p:cNvPr id="622" name="Shape 622"/>
          <p:cNvSpPr/>
          <p:nvPr/>
        </p:nvSpPr>
        <p:spPr>
          <a:xfrm>
            <a:off x="2422050" y="2863450"/>
            <a:ext cx="4299900" cy="958200"/>
          </a:xfrm>
          <a:prstGeom prst="wedgeRoundRectCallout">
            <a:avLst>
              <a:gd fmla="val 60464" name="adj1"/>
              <a:gd fmla="val -57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It’s a growing collection of cloud threats and mitigations expressed as BDD stories.</a:t>
            </a:r>
            <a:endParaRPr sz="1800"/>
          </a:p>
        </p:txBody>
      </p:sp>
      <p:sp>
        <p:nvSpPr>
          <p:cNvPr id="623" name="Shape 623"/>
          <p:cNvSpPr/>
          <p:nvPr/>
        </p:nvSpPr>
        <p:spPr>
          <a:xfrm>
            <a:off x="2422050" y="4113349"/>
            <a:ext cx="4299900" cy="645300"/>
          </a:xfrm>
          <a:prstGeom prst="wedgeRoundRectCallout">
            <a:avLst>
              <a:gd fmla="val -59490" name="adj1"/>
              <a:gd fmla="val -5177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Oh cool! I’m a huge fan of BDD!</a:t>
            </a:r>
            <a:endParaRPr sz="1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27" name="Shape 627"/>
        <p:cNvGrpSpPr/>
        <p:nvPr/>
      </p:nvGrpSpPr>
      <p:grpSpPr>
        <a:xfrm>
          <a:off x="0" y="0"/>
          <a:ext cx="0" cy="0"/>
          <a:chOff x="0" y="0"/>
          <a:chExt cx="0" cy="0"/>
        </a:xfrm>
      </p:grpSpPr>
      <p:sp>
        <p:nvSpPr>
          <p:cNvPr id="628" name="Shape 628"/>
          <p:cNvSpPr txBox="1"/>
          <p:nvPr>
            <p:ph idx="1" type="body"/>
          </p:nvPr>
        </p:nvSpPr>
        <p:spPr>
          <a:xfrm>
            <a:off x="311700" y="1229216"/>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900">
              <a:solidFill>
                <a:srgbClr val="6A737D"/>
              </a:solidFill>
              <a:highlight>
                <a:schemeClr val="lt1"/>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sz="900">
              <a:solidFill>
                <a:srgbClr val="6A737D"/>
              </a:solidFill>
              <a:highlight>
                <a:schemeClr val="lt1"/>
              </a:highlight>
              <a:latin typeface="Consolas"/>
              <a:ea typeface="Consolas"/>
              <a:cs typeface="Consolas"/>
              <a:sym typeface="Consolas"/>
            </a:endParaRPr>
          </a:p>
        </p:txBody>
      </p:sp>
      <p:pic>
        <p:nvPicPr>
          <p:cNvPr id="629" name="Shape 629"/>
          <p:cNvPicPr preferRelativeResize="0"/>
          <p:nvPr/>
        </p:nvPicPr>
        <p:blipFill>
          <a:blip r:embed="rId3">
            <a:alphaModFix/>
          </a:blip>
          <a:stretch>
            <a:fillRect/>
          </a:stretch>
        </p:blipFill>
        <p:spPr>
          <a:xfrm>
            <a:off x="105975" y="592400"/>
            <a:ext cx="8932051" cy="3958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nvSpPr>
        <p:spPr>
          <a:xfrm>
            <a:off x="2109600" y="1066800"/>
            <a:ext cx="4924800" cy="30099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Id: OCST-1.1.1</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Status: Confirmed</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Service: AWS EC2</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Components:</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User Data</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STRIDE: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Elevation of privilege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Information disclosure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References:</a:t>
            </a:r>
            <a:br>
              <a:rPr lang="en-GB" sz="1800">
                <a:solidFill>
                  <a:srgbClr val="6A737D"/>
                </a:solidFill>
                <a:highlight>
                  <a:srgbClr val="FFFFFF"/>
                </a:highlight>
                <a:latin typeface="Consolas"/>
                <a:ea typeface="Consolas"/>
                <a:cs typeface="Consolas"/>
                <a:sym typeface="Consolas"/>
              </a:rPr>
            </a:br>
            <a:r>
              <a:rPr lang="en-GB" sz="1800">
                <a:solidFill>
                  <a:srgbClr val="6A737D"/>
                </a:solidFill>
                <a:highlight>
                  <a:srgbClr val="FFFFFF"/>
                </a:highlight>
                <a:latin typeface="Consolas"/>
                <a:ea typeface="Consolas"/>
                <a:cs typeface="Consolas"/>
                <a:sym typeface="Consolas"/>
              </a:rPr>
              <a:t>#   - https://docs.aws.amazon.com/...</a:t>
            </a:r>
            <a:endParaRPr sz="1800">
              <a:solidFill>
                <a:srgbClr val="6A737D"/>
              </a:solidFill>
              <a:highlight>
                <a:srgbClr val="FFFFFF"/>
              </a:highlight>
              <a:latin typeface="Consolas"/>
              <a:ea typeface="Consolas"/>
              <a:cs typeface="Consolas"/>
              <a:sym typeface="Consolas"/>
            </a:endParaRPr>
          </a:p>
          <a:p>
            <a:pPr indent="0" lvl="0" marL="0">
              <a:spcBef>
                <a:spcPts val="0"/>
              </a:spcBef>
              <a:spcAft>
                <a:spcPts val="0"/>
              </a:spcAft>
              <a:buNone/>
            </a:pPr>
            <a:r>
              <a:t/>
            </a:r>
            <a:endParaRPr sz="1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Shape 639"/>
          <p:cNvSpPr txBox="1"/>
          <p:nvPr/>
        </p:nvSpPr>
        <p:spPr>
          <a:xfrm>
            <a:off x="189900" y="612450"/>
            <a:ext cx="8764200" cy="39186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contains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obtain sensitive information about the target</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attacker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the target to have inappropriately placed sensitive information in User Data that I can access</a:t>
            </a:r>
            <a:endParaRPr sz="1800">
              <a:solidFill>
                <a:srgbClr val="24292E"/>
              </a:solidFill>
              <a:highlight>
                <a:srgbClr val="FFFFFF"/>
              </a:highlight>
              <a:latin typeface="Consolas"/>
              <a:ea typeface="Consolas"/>
              <a:cs typeface="Consolas"/>
              <a:sym typeface="Consolas"/>
            </a:endParaRPr>
          </a:p>
          <a:p>
            <a:pPr indent="0" lvl="0" marL="0">
              <a:lnSpc>
                <a:spcPct val="100000"/>
              </a:lnSpc>
              <a:spcBef>
                <a:spcPts val="0"/>
              </a:spcBef>
              <a:spcAft>
                <a:spcPts val="0"/>
              </a:spcAft>
              <a:buNone/>
            </a:pPr>
            <a:r>
              <a:t/>
            </a:r>
            <a:endParaRPr sz="1800"/>
          </a:p>
          <a:p>
            <a:pPr indent="0" lvl="0" marL="0">
              <a:lnSpc>
                <a:spcPct val="100000"/>
              </a:lnSpc>
              <a:spcBef>
                <a:spcPts val="0"/>
              </a:spcBef>
              <a:spcAft>
                <a:spcPts val="0"/>
              </a:spcAft>
              <a:buNone/>
            </a:pPr>
            <a:r>
              <a:t/>
            </a:r>
            <a:endParaRPr sz="1800"/>
          </a:p>
          <a:p>
            <a:pPr indent="0" lvl="0" marL="0">
              <a:lnSpc>
                <a:spcPct val="100000"/>
              </a:lnSpc>
              <a:spcBef>
                <a:spcPts val="0"/>
              </a:spcBef>
              <a:spcAft>
                <a:spcPts val="0"/>
              </a:spcAft>
              <a:buNone/>
            </a:pPr>
            <a:r>
              <a:t/>
            </a:r>
            <a:endParaRPr sz="1800"/>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Scenario</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Access via CloudFormation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Given </a:t>
            </a:r>
            <a:r>
              <a:rPr lang="en-GB" sz="1800">
                <a:solidFill>
                  <a:srgbClr val="24292E"/>
                </a:solidFill>
                <a:highlight>
                  <a:srgbClr val="FFFFFF"/>
                </a:highlight>
                <a:latin typeface="Consolas"/>
                <a:ea typeface="Consolas"/>
                <a:cs typeface="Consolas"/>
                <a:sym typeface="Consolas"/>
              </a:rPr>
              <a:t>an instance built using CloudFormation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And </a:t>
            </a:r>
            <a:r>
              <a:rPr lang="en-GB" sz="1800">
                <a:solidFill>
                  <a:srgbClr val="24292E"/>
                </a:solidFill>
                <a:highlight>
                  <a:srgbClr val="FFFFFF"/>
                </a:highlight>
                <a:latin typeface="Consolas"/>
                <a:ea typeface="Consolas"/>
                <a:cs typeface="Consolas"/>
                <a:sym typeface="Consolas"/>
              </a:rPr>
              <a:t>a principal with the ability to read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When </a:t>
            </a:r>
            <a:r>
              <a:rPr lang="en-GB" sz="1800">
                <a:solidFill>
                  <a:srgbClr val="24292E"/>
                </a:solidFill>
                <a:highlight>
                  <a:srgbClr val="FFFFFF"/>
                </a:highlight>
                <a:latin typeface="Consolas"/>
                <a:ea typeface="Consolas"/>
                <a:cs typeface="Consolas"/>
                <a:sym typeface="Consolas"/>
              </a:rPr>
              <a:t>the attacker searches the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Then </a:t>
            </a:r>
            <a:r>
              <a:rPr lang="en-GB" sz="1800">
                <a:solidFill>
                  <a:srgbClr val="24292E"/>
                </a:solidFill>
                <a:highlight>
                  <a:srgbClr val="FFFFFF"/>
                </a:highlight>
                <a:latin typeface="Consolas"/>
                <a:ea typeface="Consolas"/>
                <a:cs typeface="Consolas"/>
                <a:sym typeface="Consolas"/>
              </a:rPr>
              <a:t>the sensitive information is returned to the attacker</a:t>
            </a:r>
            <a:endParaRPr sz="1800">
              <a:solidFill>
                <a:srgbClr val="24292E"/>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pic>
        <p:nvPicPr>
          <p:cNvPr id="644" name="Shape 644"/>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Shape 649"/>
          <p:cNvSpPr txBox="1"/>
          <p:nvPr/>
        </p:nvSpPr>
        <p:spPr>
          <a:xfrm>
            <a:off x="110700" y="1260750"/>
            <a:ext cx="8922600" cy="26220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@aws</a:t>
            </a: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@ec2</a:t>
            </a:r>
            <a:endParaRPr sz="1800">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does not contain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prevent exposure of sensitive or proprietary information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engineer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to avoid putting sensitive information in User Data</a:t>
            </a:r>
            <a:endParaRPr sz="1800">
              <a:solidFill>
                <a:srgbClr val="24292E"/>
              </a:solidFill>
              <a:highlight>
                <a:srgbClr val="FFFFFF"/>
              </a:highlight>
              <a:latin typeface="Consolas"/>
              <a:ea typeface="Consolas"/>
              <a:cs typeface="Consolas"/>
              <a:sym typeface="Consolas"/>
            </a:endParaRPr>
          </a:p>
          <a:p>
            <a:pPr indent="0" lvl="0" marL="0">
              <a:lnSpc>
                <a:spcPct val="100000"/>
              </a:lnSpc>
              <a:spcBef>
                <a:spcPts val="0"/>
              </a:spcBef>
              <a:spcAft>
                <a:spcPts val="0"/>
              </a:spcAft>
              <a:buNone/>
            </a:pPr>
            <a:r>
              <a:t/>
            </a:r>
            <a:endParaRPr/>
          </a:p>
          <a:p>
            <a:pPr indent="0" lvl="0" marL="0">
              <a:lnSpc>
                <a:spcPct val="100000"/>
              </a:lnSpc>
              <a:spcBef>
                <a:spcPts val="0"/>
              </a:spcBef>
              <a:spcAft>
                <a:spcPts val="0"/>
              </a:spcAft>
              <a:buNone/>
            </a:pPr>
            <a:r>
              <a:t/>
            </a:r>
            <a:endParaRPr/>
          </a:p>
          <a:p>
            <a:pPr indent="0" lvl="0" marL="0">
              <a:lnSpc>
                <a:spcPct val="100000"/>
              </a:lnSpc>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Shape 654"/>
          <p:cNvSpPr txBox="1"/>
          <p:nvPr/>
        </p:nvSpPr>
        <p:spPr>
          <a:xfrm>
            <a:off x="79025" y="64650"/>
            <a:ext cx="9022800" cy="50358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 that contains sensitive information</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retrieve sensitive instance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restore snapshots into an instance I control</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an EBS snapshot for an instance containing sensitive information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an instance that the attacker controls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principal with the allowed permissions needed to read and restore snapshots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action                | description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ec2:DescribeSnapshots | Get a list and details of the available snapshots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ec2:CreateVolume      | Creates a new volume from the snapshot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ec2:AttachVolume      | Attach the new volume to the EC2 instance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attacker restores the snapshot to the instance</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searches the snapshot filesystem for interesting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data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credentials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private keys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log files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sensitive information is returned to the attacker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1520563" y="59475"/>
            <a:ext cx="6102875" cy="4512150"/>
          </a:xfrm>
          <a:prstGeom prst="rect">
            <a:avLst/>
          </a:prstGeom>
          <a:noFill/>
          <a:ln>
            <a:noFill/>
          </a:ln>
        </p:spPr>
      </p:pic>
      <p:sp>
        <p:nvSpPr>
          <p:cNvPr id="186" name="Shape 186"/>
          <p:cNvSpPr txBox="1"/>
          <p:nvPr/>
        </p:nvSpPr>
        <p:spPr>
          <a:xfrm>
            <a:off x="0" y="4856100"/>
            <a:ext cx="3000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https://ourworldindata.org/internet</a:t>
            </a:r>
            <a:endParaRPr sz="11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pic>
        <p:nvPicPr>
          <p:cNvPr id="659" name="Shape 659"/>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Shape 664"/>
          <p:cNvSpPr txBox="1"/>
          <p:nvPr>
            <p:ph idx="4294967295" type="body"/>
          </p:nvPr>
        </p:nvSpPr>
        <p:spPr>
          <a:xfrm>
            <a:off x="311700" y="1966200"/>
            <a:ext cx="8520600" cy="1632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24292E"/>
                </a:solidFill>
                <a:latin typeface="Consolas"/>
                <a:ea typeface="Consolas"/>
                <a:cs typeface="Consolas"/>
                <a:sym typeface="Consolas"/>
              </a:rPr>
              <a:t>In order to prevent unauthorised access to Snapshot backups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limit the roles that have the ability to read and restore snapshots</a:t>
            </a:r>
            <a:endParaRPr>
              <a:solidFill>
                <a:srgbClr val="24292E"/>
              </a:solidFill>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Shape 669"/>
          <p:cNvSpPr txBox="1"/>
          <p:nvPr>
            <p:ph idx="1" type="body"/>
          </p:nvPr>
        </p:nvSpPr>
        <p:spPr>
          <a:xfrm>
            <a:off x="311700" y="1100700"/>
            <a:ext cx="8520600" cy="2942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400">
                <a:solidFill>
                  <a:srgbClr val="D73A49"/>
                </a:solidFill>
                <a:highlight>
                  <a:srgbClr val="FFFFFF"/>
                </a:highlight>
                <a:latin typeface="Consolas"/>
                <a:ea typeface="Consolas"/>
                <a:cs typeface="Consolas"/>
                <a:sym typeface="Consolas"/>
              </a:rPr>
              <a:t>Feature</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S3 buckets containing </a:t>
            </a:r>
            <a:r>
              <a:rPr lang="en-GB" sz="1400">
                <a:solidFill>
                  <a:srgbClr val="032F62"/>
                </a:solidFill>
                <a:highlight>
                  <a:srgbClr val="FFFFFF"/>
                </a:highlight>
                <a:latin typeface="Consolas"/>
                <a:ea typeface="Consolas"/>
                <a:cs typeface="Consolas"/>
                <a:sym typeface="Consolas"/>
              </a:rPr>
              <a:t>proprietary</a:t>
            </a:r>
            <a:r>
              <a:rPr lang="en-GB" sz="1400">
                <a:solidFill>
                  <a:srgbClr val="032F62"/>
                </a:solidFill>
                <a:highlight>
                  <a:srgbClr val="FFFFFF"/>
                </a:highlight>
                <a:latin typeface="Consolas"/>
                <a:ea typeface="Consolas"/>
                <a:cs typeface="Consolas"/>
                <a:sym typeface="Consolas"/>
              </a:rPr>
              <a:t> or sensitive information are public</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In order to get access to secret, sensitive or customer data</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As an attacker</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I </a:t>
            </a:r>
            <a:r>
              <a:rPr lang="en-GB" sz="1400">
                <a:solidFill>
                  <a:srgbClr val="24292E"/>
                </a:solidFill>
                <a:highlight>
                  <a:srgbClr val="FFFFFF"/>
                </a:highlight>
                <a:latin typeface="Consolas"/>
                <a:ea typeface="Consolas"/>
                <a:cs typeface="Consolas"/>
                <a:sym typeface="Consolas"/>
              </a:rPr>
              <a:t>want companies to accidentally make private S3 buckets public</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endParaRPr sz="1400">
              <a:solidFill>
                <a:srgbClr val="000000"/>
              </a:solidFill>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Scenario</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Discovering public buckets using Bucket Finder</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Given </a:t>
            </a:r>
            <a:r>
              <a:rPr lang="en-GB" sz="1400">
                <a:solidFill>
                  <a:srgbClr val="24292E"/>
                </a:solidFill>
                <a:highlight>
                  <a:srgbClr val="FFFFFF"/>
                </a:highlight>
                <a:latin typeface="Consolas"/>
                <a:ea typeface="Consolas"/>
                <a:cs typeface="Consolas"/>
                <a:sym typeface="Consolas"/>
              </a:rPr>
              <a:t>an S3 bucket containing sensitive information</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bucket has a predictable global name</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a wordlist of possible bucket names</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When </a:t>
            </a:r>
            <a:r>
              <a:rPr lang="en-GB" sz="1400">
                <a:solidFill>
                  <a:srgbClr val="24292E"/>
                </a:solidFill>
                <a:highlight>
                  <a:srgbClr val="FFFFFF"/>
                </a:highlight>
                <a:latin typeface="Consolas"/>
                <a:ea typeface="Consolas"/>
                <a:cs typeface="Consolas"/>
                <a:sym typeface="Consolas"/>
              </a:rPr>
              <a:t>Bucket Finder is executed using the wordlist</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Then </a:t>
            </a:r>
            <a:r>
              <a:rPr lang="en-GB" sz="1400">
                <a:solidFill>
                  <a:srgbClr val="24292E"/>
                </a:solidFill>
                <a:highlight>
                  <a:srgbClr val="FFFFFF"/>
                </a:highlight>
                <a:latin typeface="Consolas"/>
                <a:ea typeface="Consolas"/>
                <a:cs typeface="Consolas"/>
                <a:sym typeface="Consolas"/>
              </a:rPr>
              <a:t>the public bucket is found</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contents is available to download</a:t>
            </a:r>
            <a:endParaRPr sz="1400">
              <a:solidFill>
                <a:srgbClr val="24292E"/>
              </a:solidFill>
              <a:highlight>
                <a:srgbClr val="FFFFFF"/>
              </a:highlight>
              <a:latin typeface="Consolas"/>
              <a:ea typeface="Consolas"/>
              <a:cs typeface="Consolas"/>
              <a:sym typeface="Consolas"/>
            </a:endParaRPr>
          </a:p>
          <a:p>
            <a:pPr indent="0" lvl="0" marL="0">
              <a:spcBef>
                <a:spcPts val="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Shape 674"/>
          <p:cNvSpPr txBox="1"/>
          <p:nvPr>
            <p:ph idx="1" type="body"/>
          </p:nvPr>
        </p:nvSpPr>
        <p:spPr>
          <a:xfrm>
            <a:off x="311700" y="1822650"/>
            <a:ext cx="8520600" cy="1498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In order to prevent accidental exposure of sensitive data via a public S3 bucket</a:t>
            </a:r>
            <a:br>
              <a:rPr lang="en-GB"/>
            </a:br>
            <a:r>
              <a:rPr lang="en-GB"/>
              <a:t>As an engineer</a:t>
            </a:r>
            <a:br>
              <a:rPr lang="en-GB"/>
            </a:br>
            <a:r>
              <a:rPr lang="en-GB"/>
              <a:t>I want to ensure private buckets cannot be made public</a:t>
            </a:r>
            <a:br>
              <a:rPr lang="en-GB"/>
            </a:br>
            <a:r>
              <a:rPr lang="en-GB"/>
              <a:t>And I want detective controls in place to find public buckets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pic>
        <p:nvPicPr>
          <p:cNvPr id="679" name="Shape 679"/>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Shape 684"/>
          <p:cNvSpPr txBox="1"/>
          <p:nvPr/>
        </p:nvSpPr>
        <p:spPr>
          <a:xfrm>
            <a:off x="107750" y="100575"/>
            <a:ext cx="8972400" cy="49782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Unprotected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gain additional access to resources in an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find unprotected API access keys</a:t>
            </a:r>
            <a:br>
              <a:rPr lang="en-GB">
                <a:solidFill>
                  <a:srgbClr val="24292E"/>
                </a:solidFill>
                <a:highlight>
                  <a:srgbClr val="FFFFFF"/>
                </a:highlight>
                <a:latin typeface="Consolas"/>
                <a:ea typeface="Consolas"/>
                <a:cs typeface="Consolas"/>
                <a:sym typeface="Consolas"/>
              </a:rPr>
            </a:b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 Outline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Finding exposed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 principal with existing API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user stores their access keys in the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scans the &lt;storage-system&gt; for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attacker finds the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can use the access keys to access resources in the target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Examples</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Non-exhaustive list of possible storage systems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storage-system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S3 bucket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Git repository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Filesystem with weak protection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Wiki or documentation 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Email or other communication platform |</a:t>
            </a:r>
            <a:endParaRPr>
              <a:solidFill>
                <a:srgbClr val="D73A49"/>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idx="1" type="body"/>
          </p:nvPr>
        </p:nvSpPr>
        <p:spPr>
          <a:xfrm>
            <a:off x="311700" y="1966200"/>
            <a:ext cx="8520600" cy="121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solidFill>
                  <a:srgbClr val="24292E"/>
                </a:solidFill>
                <a:latin typeface="Consolas"/>
                <a:ea typeface="Consolas"/>
                <a:cs typeface="Consolas"/>
                <a:sym typeface="Consolas"/>
              </a:rPr>
              <a:t>In order to prevent exposure of privileged IAM access keys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use instance profiles and locked down IAM policies</a:t>
            </a:r>
            <a:endParaRPr>
              <a:solidFill>
                <a:srgbClr val="24292E"/>
              </a:solidFill>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pic>
        <p:nvPicPr>
          <p:cNvPr id="694" name="Shape 694"/>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pic>
        <p:nvPicPr>
          <p:cNvPr id="699" name="Shape 699"/>
          <p:cNvPicPr preferRelativeResize="0"/>
          <p:nvPr/>
        </p:nvPicPr>
        <p:blipFill>
          <a:blip r:embed="rId3">
            <a:alphaModFix/>
          </a:blip>
          <a:stretch>
            <a:fillRect/>
          </a:stretch>
        </p:blipFill>
        <p:spPr>
          <a:xfrm>
            <a:off x="134700" y="244250"/>
            <a:ext cx="2127276" cy="2838349"/>
          </a:xfrm>
          <a:prstGeom prst="rect">
            <a:avLst/>
          </a:prstGeom>
          <a:noFill/>
          <a:ln>
            <a:noFill/>
          </a:ln>
        </p:spPr>
      </p:pic>
      <p:sp>
        <p:nvSpPr>
          <p:cNvPr id="700" name="Shape 700"/>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 about SQS? Also, this service could possibly be built using Lambda, should we threat model that too?</a:t>
            </a:r>
            <a:endParaRPr sz="1800"/>
          </a:p>
        </p:txBody>
      </p:sp>
      <p:sp>
        <p:nvSpPr>
          <p:cNvPr id="701" name="Shape 701"/>
          <p:cNvSpPr/>
          <p:nvPr/>
        </p:nvSpPr>
        <p:spPr>
          <a:xfrm>
            <a:off x="2405125" y="1533149"/>
            <a:ext cx="4299900" cy="2087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We’re running out of time for today. You could start scheduling regular threat modeling sessions, for example after every sprint planning. If you need me to join or facilitate, I’d be more than happy to.</a:t>
            </a:r>
            <a:endParaRPr sz="1800"/>
          </a:p>
        </p:txBody>
      </p:sp>
      <p:pic>
        <p:nvPicPr>
          <p:cNvPr id="702" name="Shape 702"/>
          <p:cNvPicPr preferRelativeResize="0"/>
          <p:nvPr/>
        </p:nvPicPr>
        <p:blipFill>
          <a:blip r:embed="rId4">
            <a:alphaModFix/>
          </a:blip>
          <a:stretch>
            <a:fillRect/>
          </a:stretch>
        </p:blipFill>
        <p:spPr>
          <a:xfrm>
            <a:off x="6810127" y="2040075"/>
            <a:ext cx="2127349" cy="28364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Shape 707"/>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If we found interesting threats for SQS and Lambda, could we contribute them back to the project?</a:t>
            </a:r>
            <a:endParaRPr sz="1800"/>
          </a:p>
        </p:txBody>
      </p:sp>
      <p:sp>
        <p:nvSpPr>
          <p:cNvPr id="708" name="Shape 708"/>
          <p:cNvSpPr/>
          <p:nvPr/>
        </p:nvSpPr>
        <p:spPr>
          <a:xfrm>
            <a:off x="2405125" y="1609352"/>
            <a:ext cx="4299900" cy="1475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Yes! It’s a community-driven project. The more contributions it gets, the more value it can provide to everyone.</a:t>
            </a:r>
            <a:endParaRPr sz="1800"/>
          </a:p>
        </p:txBody>
      </p:sp>
      <p:sp>
        <p:nvSpPr>
          <p:cNvPr id="709" name="Shape 709"/>
          <p:cNvSpPr/>
          <p:nvPr/>
        </p:nvSpPr>
        <p:spPr>
          <a:xfrm>
            <a:off x="2405125" y="3474100"/>
            <a:ext cx="4299900" cy="1475400"/>
          </a:xfrm>
          <a:prstGeom prst="wedgeRoundRectCallout">
            <a:avLst>
              <a:gd fmla="val -62331" name="adj1"/>
              <a:gd fmla="val -5321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I’m looking forward to our next threat modeling session. It has been great working so closely with the security team. Thank you!</a:t>
            </a:r>
            <a:endParaRPr sz="1800"/>
          </a:p>
        </p:txBody>
      </p:sp>
      <p:pic>
        <p:nvPicPr>
          <p:cNvPr id="710" name="Shape 710"/>
          <p:cNvPicPr preferRelativeResize="0"/>
          <p:nvPr/>
        </p:nvPicPr>
        <p:blipFill>
          <a:blip r:embed="rId3">
            <a:alphaModFix/>
          </a:blip>
          <a:stretch>
            <a:fillRect/>
          </a:stretch>
        </p:blipFill>
        <p:spPr>
          <a:xfrm>
            <a:off x="6810127" y="2040075"/>
            <a:ext cx="2127349" cy="2836476"/>
          </a:xfrm>
          <a:prstGeom prst="rect">
            <a:avLst/>
          </a:prstGeom>
          <a:noFill/>
          <a:ln>
            <a:noFill/>
          </a:ln>
        </p:spPr>
      </p:pic>
      <p:pic>
        <p:nvPicPr>
          <p:cNvPr id="711" name="Shape 711"/>
          <p:cNvPicPr preferRelativeResize="0"/>
          <p:nvPr/>
        </p:nvPicPr>
        <p:blipFill>
          <a:blip r:embed="rId4">
            <a:alphaModFix/>
          </a:blip>
          <a:stretch>
            <a:fillRect/>
          </a:stretch>
        </p:blipFill>
        <p:spPr>
          <a:xfrm>
            <a:off x="145225" y="244254"/>
            <a:ext cx="1977024" cy="263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1461728" y="85375"/>
            <a:ext cx="6220551" cy="4629124"/>
          </a:xfrm>
          <a:prstGeom prst="rect">
            <a:avLst/>
          </a:prstGeom>
          <a:noFill/>
          <a:ln>
            <a:noFill/>
          </a:ln>
        </p:spPr>
      </p:pic>
      <p:sp>
        <p:nvSpPr>
          <p:cNvPr id="192" name="Shape 192"/>
          <p:cNvSpPr txBox="1"/>
          <p:nvPr/>
        </p:nvSpPr>
        <p:spPr>
          <a:xfrm>
            <a:off x="0" y="4877700"/>
            <a:ext cx="9065700" cy="26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https://www.businessinsider.com.au/the-internet-of-everything-2014-slide-deck-sai-2014-2#-1</a:t>
            </a:r>
            <a:endParaRPr sz="11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Shape 7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Challenges</a:t>
            </a:r>
            <a:endParaRPr/>
          </a:p>
        </p:txBody>
      </p:sp>
      <p:sp>
        <p:nvSpPr>
          <p:cNvPr id="717" name="Shape 7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Char char="●"/>
            </a:pPr>
            <a:r>
              <a:rPr lang="en-GB" sz="2400">
                <a:solidFill>
                  <a:srgbClr val="000000"/>
                </a:solidFill>
              </a:rPr>
              <a:t>Early days, project needs to grow</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Needs people - researching and creating content takes time</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Can’t provide control implementations that work for everyone - reference code perhaps?</a:t>
            </a:r>
            <a:endParaRPr sz="2400">
              <a:solidFill>
                <a:srgbClr val="000000"/>
              </a:solidFill>
            </a:endParaRPr>
          </a:p>
          <a:p>
            <a:pPr indent="-381000" lvl="0" marL="457200">
              <a:spcBef>
                <a:spcPts val="0"/>
              </a:spcBef>
              <a:spcAft>
                <a:spcPts val="0"/>
              </a:spcAft>
              <a:buClr>
                <a:srgbClr val="000000"/>
              </a:buClr>
              <a:buSzPts val="2400"/>
              <a:buChar char="●"/>
            </a:pPr>
            <a:r>
              <a:rPr lang="en-GB" sz="2400">
                <a:solidFill>
                  <a:srgbClr val="000000"/>
                </a:solidFill>
              </a:rPr>
              <a:t>You might know of good cloud threats at your org but can’t share because of exposure concerns</a:t>
            </a:r>
            <a:endParaRPr sz="2400">
              <a:solidFill>
                <a:srgbClr val="00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Shape 7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In summary</a:t>
            </a:r>
            <a:endParaRPr/>
          </a:p>
        </p:txBody>
      </p:sp>
      <p:sp>
        <p:nvSpPr>
          <p:cNvPr id="723" name="Shape 7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Char char="●"/>
            </a:pPr>
            <a:r>
              <a:rPr lang="en-GB" sz="2400">
                <a:solidFill>
                  <a:srgbClr val="000000"/>
                </a:solidFill>
              </a:rPr>
              <a:t>Threat modeling is awesome</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Threat modeling is easy</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You should be threat modeling</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Cloud is awesome</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You should be using the OWASP Cloud Security project :)</a:t>
            </a:r>
            <a:endParaRPr sz="2400">
              <a:solidFill>
                <a:srgbClr val="000000"/>
              </a:solidFill>
            </a:endParaRPr>
          </a:p>
          <a:p>
            <a:pPr indent="-381000" lvl="0" marL="457200">
              <a:spcBef>
                <a:spcPts val="0"/>
              </a:spcBef>
              <a:spcAft>
                <a:spcPts val="0"/>
              </a:spcAft>
              <a:buClr>
                <a:srgbClr val="000000"/>
              </a:buClr>
              <a:buSzPts val="2400"/>
              <a:buChar char="●"/>
            </a:pPr>
            <a:r>
              <a:rPr lang="en-GB" sz="2400">
                <a:solidFill>
                  <a:srgbClr val="000000"/>
                </a:solidFill>
              </a:rPr>
              <a:t>You should contribute to the OWASP Cloud Security project :p</a:t>
            </a:r>
            <a:endParaRPr sz="2400">
              <a:solidFill>
                <a:srgbClr val="00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27" name="Shape 727"/>
        <p:cNvGrpSpPr/>
        <p:nvPr/>
      </p:nvGrpSpPr>
      <p:grpSpPr>
        <a:xfrm>
          <a:off x="0" y="0"/>
          <a:ext cx="0" cy="0"/>
          <a:chOff x="0" y="0"/>
          <a:chExt cx="0" cy="0"/>
        </a:xfrm>
      </p:grpSpPr>
      <p:pic>
        <p:nvPicPr>
          <p:cNvPr descr="owasp-cloud-security-combined.svg.png" id="728" name="Shape 728"/>
          <p:cNvPicPr preferRelativeResize="0"/>
          <p:nvPr/>
        </p:nvPicPr>
        <p:blipFill>
          <a:blip r:embed="rId3">
            <a:alphaModFix/>
          </a:blip>
          <a:stretch>
            <a:fillRect/>
          </a:stretch>
        </p:blipFill>
        <p:spPr>
          <a:xfrm>
            <a:off x="2503053" y="1580537"/>
            <a:ext cx="4137898" cy="1982436"/>
          </a:xfrm>
          <a:prstGeom prst="rect">
            <a:avLst/>
          </a:prstGeom>
          <a:noFill/>
          <a:ln>
            <a:noFill/>
          </a:ln>
        </p:spPr>
      </p:pic>
      <p:sp>
        <p:nvSpPr>
          <p:cNvPr id="729" name="Shape 729"/>
          <p:cNvSpPr txBox="1"/>
          <p:nvPr/>
        </p:nvSpPr>
        <p:spPr>
          <a:xfrm>
            <a:off x="0" y="0"/>
            <a:ext cx="9144000" cy="1041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4800">
                <a:solidFill>
                  <a:srgbClr val="FFFFFF"/>
                </a:solidFill>
              </a:rPr>
              <a:t>Thank you!</a:t>
            </a:r>
            <a:endParaRPr sz="4800">
              <a:solidFill>
                <a:srgbClr val="FFFFFF"/>
              </a:solidFill>
            </a:endParaRPr>
          </a:p>
        </p:txBody>
      </p:sp>
      <p:sp>
        <p:nvSpPr>
          <p:cNvPr id="730" name="Shape 730"/>
          <p:cNvSpPr txBox="1"/>
          <p:nvPr/>
        </p:nvSpPr>
        <p:spPr>
          <a:xfrm>
            <a:off x="1601550" y="3846350"/>
            <a:ext cx="5940900" cy="10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FFFFFF"/>
                </a:solidFill>
              </a:rPr>
              <a:t>@owasp_cloudsec</a:t>
            </a:r>
            <a:endParaRPr sz="4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